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7"/>
  </p:notesMasterIdLst>
  <p:handoutMasterIdLst>
    <p:handoutMasterId r:id="rId18"/>
  </p:handoutMasterIdLst>
  <p:sldIdLst>
    <p:sldId id="256" r:id="rId2"/>
    <p:sldId id="258" r:id="rId3"/>
    <p:sldId id="259" r:id="rId4"/>
    <p:sldId id="260" r:id="rId5"/>
    <p:sldId id="261" r:id="rId6"/>
    <p:sldId id="262" r:id="rId7"/>
    <p:sldId id="285" r:id="rId8"/>
    <p:sldId id="286" r:id="rId9"/>
    <p:sldId id="265" r:id="rId10"/>
    <p:sldId id="287" r:id="rId11"/>
    <p:sldId id="288" r:id="rId12"/>
    <p:sldId id="270" r:id="rId13"/>
    <p:sldId id="280" r:id="rId14"/>
    <p:sldId id="290" r:id="rId15"/>
    <p:sldId id="289" r:id="rId16"/>
  </p:sldIdLst>
  <p:sldSz cx="9144000" cy="5143500" type="screen16x9"/>
  <p:notesSz cx="6858000" cy="9144000"/>
  <p:embeddedFontLst>
    <p:embeddedFont>
      <p:font typeface="Walter Turncoat" panose="020B0604020202020204" charset="0"/>
      <p:regular r:id="rId19"/>
    </p:embeddedFont>
    <p:embeddedFont>
      <p:font typeface="Sniglet"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2A896A-31C3-4191-96B8-A326A168F337}">
  <a:tblStyle styleId="{2C2A896A-31C3-4191-96B8-A326A168F33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09" autoAdjust="0"/>
  </p:normalViewPr>
  <p:slideViewPr>
    <p:cSldViewPr snapToGrid="0">
      <p:cViewPr varScale="1">
        <p:scale>
          <a:sx n="119" d="100"/>
          <a:sy n="119" d="100"/>
        </p:scale>
        <p:origin x="1374" y="84"/>
      </p:cViewPr>
      <p:guideLst/>
    </p:cSldViewPr>
  </p:slideViewPr>
  <p:notesTextViewPr>
    <p:cViewPr>
      <p:scale>
        <a:sx n="1" d="1"/>
        <a:sy n="1" d="1"/>
      </p:scale>
      <p:origin x="0" y="0"/>
    </p:cViewPr>
  </p:notesText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B35693-FF8E-4606-A054-505B022212A5}" type="datetimeFigureOut">
              <a:rPr lang="en-US" smtClean="0"/>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84EDA0-586A-4EA2-BFE5-CA0C5EF51B43}" type="slidenum">
              <a:rPr lang="en-US" smtClean="0"/>
              <a:t>‹#›</a:t>
            </a:fld>
            <a:endParaRPr lang="en-US"/>
          </a:p>
        </p:txBody>
      </p:sp>
    </p:spTree>
    <p:extLst>
      <p:ext uri="{BB962C8B-B14F-4D97-AF65-F5344CB8AC3E}">
        <p14:creationId xmlns:p14="http://schemas.microsoft.com/office/powerpoint/2010/main" val="42047878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
        <p:nvSpPr>
          <p:cNvPr id="2" name="Slide Number Placeholder 1"/>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52529-0FE4-40B2-8E1A-97A238A5EE4B}" type="slidenum">
              <a:rPr lang="en-US" smtClean="0"/>
              <a:t>‹#›</a:t>
            </a:fld>
            <a:endParaRPr lang="en-US"/>
          </a:p>
        </p:txBody>
      </p:sp>
    </p:spTree>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algn="ctr"/>
            <a:r>
              <a:rPr lang="en-US" altLang="en-US" sz="2400" b="1" i="0" u="sng" dirty="0" smtClean="0"/>
              <a:t>Facilitator Script</a:t>
            </a:r>
          </a:p>
          <a:p>
            <a:pPr algn="ctr"/>
            <a:r>
              <a:rPr lang="en-US" altLang="en-US" sz="1200" b="0" i="1" dirty="0" smtClean="0"/>
              <a:t>(Read the text in the</a:t>
            </a:r>
            <a:r>
              <a:rPr lang="en-US" altLang="en-US" sz="1200" b="0" i="1" baseline="0" dirty="0" smtClean="0"/>
              <a:t> boxes as you go through the PowerPoint slides)</a:t>
            </a:r>
          </a:p>
          <a:p>
            <a:pPr algn="ctr"/>
            <a:endParaRPr lang="en-US" altLang="en-US" sz="1100" b="1" i="0" dirty="0" smtClean="0"/>
          </a:p>
          <a:p>
            <a:r>
              <a:rPr lang="en-US" altLang="en-US" sz="1600" i="0" dirty="0" smtClean="0"/>
              <a:t>Today we are going to talk about how you and your dad can talk to each other about a hard topic—sex. </a:t>
            </a:r>
          </a:p>
          <a:p>
            <a:pPr lvl="0">
              <a:spcBef>
                <a:spcPts val="0"/>
              </a:spcBef>
              <a:buNone/>
            </a:pPr>
            <a:endParaRPr i="1" dirty="0"/>
          </a:p>
        </p:txBody>
      </p:sp>
      <p:sp>
        <p:nvSpPr>
          <p:cNvPr id="2" name="Slide Number Placeholder 1"/>
          <p:cNvSpPr>
            <a:spLocks noGrp="1"/>
          </p:cNvSpPr>
          <p:nvPr>
            <p:ph type="sldNum" sz="quarter" idx="10"/>
          </p:nvPr>
        </p:nvSpPr>
        <p:spPr/>
        <p:txBody>
          <a:bodyPr/>
          <a:lstStyle/>
          <a:p>
            <a:fld id="{1D752529-0FE4-40B2-8E1A-97A238A5EE4B}"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r>
              <a:rPr lang="en-US" altLang="en-US" sz="1100" dirty="0" smtClean="0"/>
              <a:t>This slide shows more men and women who reached their dreams.</a:t>
            </a:r>
          </a:p>
          <a:p>
            <a:endParaRPr lang="en-US" altLang="en-US" sz="1100" dirty="0" smtClean="0"/>
          </a:p>
          <a:p>
            <a:pPr marL="171450" indent="-171450">
              <a:buFont typeface="Arial" panose="020B0604020202020204" pitchFamily="34" charset="0"/>
              <a:buChar char="•"/>
            </a:pPr>
            <a:r>
              <a:rPr lang="en-US" altLang="en-US" sz="1100" b="1" dirty="0" smtClean="0"/>
              <a:t>Rosa Parks </a:t>
            </a:r>
            <a:r>
              <a:rPr lang="en-US" altLang="en-US" sz="1100" dirty="0" smtClean="0"/>
              <a:t>refused to give up her seat to a white person. Her civil disobedience spurred others on in the civil rights movement.  </a:t>
            </a:r>
          </a:p>
          <a:p>
            <a:endParaRPr lang="en-US" altLang="en-US" sz="1100" dirty="0" smtClean="0"/>
          </a:p>
          <a:p>
            <a:pPr marL="171450" indent="-171450">
              <a:buFont typeface="Arial" panose="020B0604020202020204" pitchFamily="34" charset="0"/>
              <a:buChar char="•"/>
            </a:pPr>
            <a:r>
              <a:rPr lang="en-US" altLang="en-US" sz="1100" b="1" dirty="0" smtClean="0"/>
              <a:t>Harriet Tubman </a:t>
            </a:r>
            <a:r>
              <a:rPr lang="en-US" altLang="en-US" sz="1100" dirty="0" smtClean="0"/>
              <a:t>risked her life to save African American slaves escaping slavery in the south.</a:t>
            </a:r>
          </a:p>
          <a:p>
            <a:endParaRPr lang="en-US" altLang="en-US" sz="1100" dirty="0" smtClean="0"/>
          </a:p>
          <a:p>
            <a:pPr marL="171450" indent="-171450">
              <a:buFont typeface="Arial" panose="020B0604020202020204" pitchFamily="34" charset="0"/>
              <a:buChar char="•"/>
            </a:pPr>
            <a:r>
              <a:rPr lang="en-US" altLang="en-US" sz="1100" b="1" dirty="0" smtClean="0"/>
              <a:t>Toni Morrison and Richard Wright </a:t>
            </a:r>
            <a:r>
              <a:rPr lang="en-US" altLang="en-US" sz="1100" dirty="0" smtClean="0"/>
              <a:t>were talented writers whose words are read everyday. They dreamed of writing the great American novel, and they did it!</a:t>
            </a:r>
          </a:p>
          <a:p>
            <a:endParaRPr lang="en-US" altLang="en-US" sz="11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b="1" dirty="0" smtClean="0"/>
              <a:t>Martin Luther King Jr. </a:t>
            </a:r>
            <a:r>
              <a:rPr lang="en-US" altLang="en-US" sz="1100" dirty="0" smtClean="0"/>
              <a:t>dreamed of a nation where his children would not be judged by the color of their skin, but the content of their character.   What does this mean?   He died for his dream, but his dream still lives on in many people of all colors.</a:t>
            </a:r>
          </a:p>
          <a:p>
            <a:pPr lv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smtClean="0"/>
              <a:t>It’s important for you to have knowledge</a:t>
            </a:r>
            <a:r>
              <a:rPr lang="en-US" altLang="en-US" sz="1100" baseline="0" dirty="0" smtClean="0"/>
              <a:t> in order</a:t>
            </a:r>
            <a:r>
              <a:rPr lang="en-US" altLang="en-US" sz="1100" dirty="0" smtClean="0"/>
              <a:t> to take responsibility for your decisions and your health. Once you do all of this, your dreams can come true. What are some of your dreams?</a:t>
            </a:r>
          </a:p>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10</a:t>
            </a:fld>
            <a:endParaRPr lang="en-US"/>
          </a:p>
        </p:txBody>
      </p:sp>
    </p:spTree>
    <p:extLst>
      <p:ext uri="{BB962C8B-B14F-4D97-AF65-F5344CB8AC3E}">
        <p14:creationId xmlns:p14="http://schemas.microsoft.com/office/powerpoint/2010/main" val="415393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07571" y="4321629"/>
            <a:ext cx="5486399" cy="4082143"/>
          </a:xfrm>
          <a:prstGeom prst="rect">
            <a:avLst/>
          </a:prstGeom>
          <a:ln>
            <a:solidFill>
              <a:schemeClr val="tx1"/>
            </a:solidFill>
          </a:ln>
        </p:spPr>
        <p:txBody>
          <a:bodyPr lIns="91425" tIns="91425" rIns="91425" bIns="91425" anchor="t" anchorCtr="0">
            <a:noAutofit/>
          </a:bodyPr>
          <a:lstStyle/>
          <a:p>
            <a:r>
              <a:rPr lang="en-US" altLang="en-US" sz="1200" dirty="0" smtClean="0"/>
              <a:t>We know that communication is not one sided, right? It is important to know what your dad thinks about you having sex at a young age, but it is also very important for your dad to know what you are thinking about.  </a:t>
            </a:r>
          </a:p>
          <a:p>
            <a:endParaRPr lang="en-US" altLang="en-US" sz="1200" dirty="0" smtClean="0"/>
          </a:p>
          <a:p>
            <a:r>
              <a:rPr lang="en-US" altLang="en-US" sz="1200" dirty="0" smtClean="0"/>
              <a:t>Tell him what you are thinking about sex and let him know what your friends are telling you. Compare what your friends say to what your dad says, and ask him what he thinks about what your friends are telling you.</a:t>
            </a:r>
          </a:p>
          <a:p>
            <a:endParaRPr lang="en-US" altLang="en-US" sz="1200" dirty="0" smtClean="0"/>
          </a:p>
          <a:p>
            <a:r>
              <a:rPr lang="en-US" altLang="en-US" sz="1200" dirty="0" smtClean="0"/>
              <a:t>Even though it can be hard to talk to your dad, keep the lines of communication open. Continue to ask him questions when new things come up. And make sure you let him know when you are thinking about making a decision about sex and what you should do.  </a:t>
            </a:r>
          </a:p>
          <a:p>
            <a:endParaRPr lang="en-US" altLang="en-US" sz="1200" dirty="0" smtClean="0"/>
          </a:p>
          <a:p>
            <a:r>
              <a:rPr lang="en-US" altLang="en-US" sz="1200" dirty="0" smtClean="0"/>
              <a:t>Always thank your dad for talking to you and giving you advice. Dads need encouragement and need to know that they are doing a good job just like you!</a:t>
            </a:r>
          </a:p>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11</a:t>
            </a:fld>
            <a:endParaRPr lang="en-US"/>
          </a:p>
        </p:txBody>
      </p:sp>
    </p:spTree>
    <p:extLst>
      <p:ext uri="{BB962C8B-B14F-4D97-AF65-F5344CB8AC3E}">
        <p14:creationId xmlns:p14="http://schemas.microsoft.com/office/powerpoint/2010/main" val="317985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r>
              <a:rPr lang="en-US" altLang="en-US" sz="1200" dirty="0" smtClean="0"/>
              <a:t>Now it’s time to do an exercise.  It’s one thing to tell you to ask questions, it’s another thing to think about questions that you really want answered.  So now is your opportunity to say what you are thinking.  I want you to think of 4 questions that you would like your father to answer about sexuality. Write them down.</a:t>
            </a:r>
          </a:p>
          <a:p>
            <a:endParaRPr lang="en-US" altLang="en-US" sz="1200" dirty="0" smtClean="0"/>
          </a:p>
          <a:p>
            <a:r>
              <a:rPr lang="en-US" altLang="en-US" sz="1200" dirty="0" smtClean="0"/>
              <a:t>Then think about why you picked the questions you did. Take notes so you can tell your dad why knowing this information is important to you.</a:t>
            </a:r>
          </a:p>
          <a:p>
            <a:endParaRPr lang="en-US" altLang="en-US" sz="1200" dirty="0" smtClean="0"/>
          </a:p>
          <a:p>
            <a:r>
              <a:rPr lang="en-US" altLang="en-US" sz="1200" dirty="0" smtClean="0"/>
              <a:t>Make sure you are very clear and specific about what you are asking </a:t>
            </a:r>
            <a:r>
              <a:rPr lang="en-US" altLang="en-US" sz="1200" b="1" dirty="0" smtClean="0"/>
              <a:t>(AFTER THEY HAVE</a:t>
            </a:r>
            <a:r>
              <a:rPr lang="en-US" altLang="en-US" sz="1200" b="1" baseline="0" dirty="0" smtClean="0"/>
              <a:t> HAD SOME TIME TO THINK OF QUESTIONS</a:t>
            </a:r>
            <a:r>
              <a:rPr lang="en-US" altLang="en-US" sz="1200" b="1" dirty="0" smtClean="0"/>
              <a:t>)</a:t>
            </a:r>
            <a:r>
              <a:rPr lang="en-US" altLang="en-US" sz="1200" dirty="0" smtClean="0"/>
              <a:t>…let’s practice asking these questions out loud.  Does anyone want to share?</a:t>
            </a:r>
          </a:p>
          <a:p>
            <a:r>
              <a:rPr lang="en-US" altLang="en-US" sz="1200" b="1" dirty="0" smtClean="0"/>
              <a:t>(WAIT FOR RESPONSES)</a:t>
            </a:r>
          </a:p>
          <a:p>
            <a:endParaRPr lang="en-US" altLang="en-US" sz="1200" dirty="0" smtClean="0"/>
          </a:p>
          <a:p>
            <a:r>
              <a:rPr lang="en-US" altLang="en-US" sz="1200" b="1" dirty="0" smtClean="0"/>
              <a:t>(AFTER</a:t>
            </a:r>
            <a:r>
              <a:rPr lang="en-US" altLang="en-US" sz="1200" b="1" baseline="0" dirty="0" smtClean="0"/>
              <a:t> DISCUSSION</a:t>
            </a:r>
            <a:r>
              <a:rPr lang="en-US" altLang="en-US" sz="1200" b="1" dirty="0" smtClean="0"/>
              <a:t>)  </a:t>
            </a:r>
          </a:p>
          <a:p>
            <a:r>
              <a:rPr lang="en-US" altLang="en-US" sz="1200" dirty="0" smtClean="0"/>
              <a:t>All of your questions were very good ones. You have taken the first step to talking with your father about anything! Later we will have an exercise that will give you even more practice. So be sure to hang onto your worksheets.</a:t>
            </a:r>
          </a:p>
          <a:p>
            <a:endParaRPr lang="en-US" altLang="en-US" sz="1200" dirty="0"/>
          </a:p>
          <a:p>
            <a:r>
              <a:rPr lang="en-US" altLang="en-US" sz="1200" b="1" dirty="0" smtClean="0"/>
              <a:t>(END OF PRESENTATION)</a:t>
            </a:r>
          </a:p>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 name="Slide Number Placeholder 1"/>
          <p:cNvSpPr>
            <a:spLocks noGrp="1"/>
          </p:cNvSpPr>
          <p:nvPr>
            <p:ph type="sldNum" sz="quarter" idx="10"/>
          </p:nvPr>
        </p:nvSpPr>
        <p:spPr/>
        <p:txBody>
          <a:bodyPr/>
          <a:lstStyle/>
          <a:p>
            <a:fld id="{1D752529-0FE4-40B2-8E1A-97A238A5EE4B}" type="slidenum">
              <a:rPr lang="en-US" smtClean="0"/>
              <a:t>14</a:t>
            </a:fld>
            <a:endParaRPr lang="en-US"/>
          </a:p>
        </p:txBody>
      </p:sp>
    </p:spTree>
    <p:extLst>
      <p:ext uri="{BB962C8B-B14F-4D97-AF65-F5344CB8AC3E}">
        <p14:creationId xmlns:p14="http://schemas.microsoft.com/office/powerpoint/2010/main" val="2300761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 name="Slide Number Placeholder 1"/>
          <p:cNvSpPr>
            <a:spLocks noGrp="1"/>
          </p:cNvSpPr>
          <p:nvPr>
            <p:ph type="sldNum" sz="quarter" idx="10"/>
          </p:nvPr>
        </p:nvSpPr>
        <p:spPr/>
        <p:txBody>
          <a:bodyPr/>
          <a:lstStyle/>
          <a:p>
            <a:fld id="{1D752529-0FE4-40B2-8E1A-97A238A5EE4B}" type="slidenum">
              <a:rPr lang="en-US" smtClean="0"/>
              <a:t>15</a:t>
            </a:fld>
            <a:endParaRPr lang="en-US"/>
          </a:p>
        </p:txBody>
      </p:sp>
    </p:spTree>
    <p:extLst>
      <p:ext uri="{BB962C8B-B14F-4D97-AF65-F5344CB8AC3E}">
        <p14:creationId xmlns:p14="http://schemas.microsoft.com/office/powerpoint/2010/main" val="248493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191000"/>
            <a:ext cx="5486399" cy="4256314"/>
          </a:xfrm>
          <a:prstGeom prst="rect">
            <a:avLst/>
          </a:prstGeom>
          <a:ln>
            <a:solidFill>
              <a:schemeClr val="tx1"/>
            </a:solidFill>
          </a:ln>
        </p:spPr>
        <p:txBody>
          <a:bodyPr lIns="91425" tIns="91425" rIns="91425" bIns="91425" anchor="t" anchorCtr="0">
            <a:noAutofit/>
          </a:bodyPr>
          <a:lstStyle/>
          <a:p>
            <a:r>
              <a:rPr lang="en-US" altLang="en-US" sz="1400" dirty="0" smtClean="0"/>
              <a:t>Raise your hand if you find talking to your dad about some subjects hard.</a:t>
            </a:r>
          </a:p>
          <a:p>
            <a:endParaRPr lang="en-US" altLang="en-US" sz="1400" dirty="0" smtClean="0"/>
          </a:p>
          <a:p>
            <a:r>
              <a:rPr lang="en-US" altLang="en-US" sz="1400" dirty="0" smtClean="0"/>
              <a:t>What are the harder subjects to talk with him about?</a:t>
            </a:r>
          </a:p>
          <a:p>
            <a:endParaRPr lang="en-US" altLang="en-US" sz="1400" dirty="0" smtClean="0"/>
          </a:p>
          <a:p>
            <a:r>
              <a:rPr lang="en-US" altLang="en-US" sz="1400" b="1" dirty="0" smtClean="0"/>
              <a:t>(WAIT FOR RESPONSES)</a:t>
            </a:r>
          </a:p>
          <a:p>
            <a:endParaRPr lang="en-US" altLang="en-US" sz="1400" dirty="0" smtClean="0"/>
          </a:p>
          <a:p>
            <a:r>
              <a:rPr lang="en-US" altLang="en-US" sz="1400" dirty="0" smtClean="0"/>
              <a:t>Thank you for sharing. A</a:t>
            </a:r>
            <a:r>
              <a:rPr lang="en-US" altLang="en-US" sz="1400" baseline="0" dirty="0" smtClean="0"/>
              <a:t> lot </a:t>
            </a:r>
            <a:r>
              <a:rPr lang="en-US" altLang="en-US" sz="1400" dirty="0" smtClean="0"/>
              <a:t>of young men find it hard to talk with their fathers about things that have to do with sex like the changes going on with their bodies and how they feel about girls. Your father loves you and wants what is best for you—this makes him the right person to talk to about anything including sex. As an adult your father has more life experience than you and can give you solid advice and get the correct answers to your questions.</a:t>
            </a:r>
          </a:p>
          <a:p>
            <a:endParaRPr lang="en-US" altLang="en-US" sz="1400" dirty="0" smtClean="0"/>
          </a:p>
          <a:p>
            <a:r>
              <a:rPr lang="en-US" altLang="en-US" sz="1400" dirty="0" smtClean="0"/>
              <a:t>Talking to your dad about sex might be embarrassing at first, but the more you talk the easier it will become. Don’t let embarrassment prevent you from getting the information that you need to make healthy decisions.</a:t>
            </a:r>
          </a:p>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r>
              <a:rPr lang="en-US" altLang="en-US" sz="1400" dirty="0" smtClean="0"/>
              <a:t>Young people are curious about how other young people behave. We have gathered some facts about the sexual behavior of people your age.  </a:t>
            </a:r>
          </a:p>
          <a:p>
            <a:endParaRPr lang="en-US" alt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In 2015, 51.5% of African</a:t>
            </a:r>
            <a:r>
              <a:rPr lang="en-US" altLang="en-US" sz="1400" baseline="0" dirty="0" smtClean="0"/>
              <a:t> American teens reported that they have never had sex and 40% of African American male teens reported that they are NOT sexually active.</a:t>
            </a:r>
            <a:r>
              <a:rPr lang="en-US" altLang="en-US" sz="1400" baseline="30000" dirty="0" smtClean="0"/>
              <a:t>1</a:t>
            </a:r>
            <a:r>
              <a:rPr lang="en-US" altLang="en-US" sz="1400" baseline="0" dirty="0" smtClean="0"/>
              <a:t> This means that m</a:t>
            </a:r>
            <a:r>
              <a:rPr lang="en-US" altLang="en-US" sz="1400" dirty="0" smtClean="0"/>
              <a:t>ost African American teenagers are NOT having sex. They realize that sex is an adult behavior that you should not be doing until you are older. Emotional and physical harm can result from having sex too early in life. At this stage of life you should be focused on developing friendships and building your academic and social skills.</a:t>
            </a:r>
          </a:p>
          <a:p>
            <a:r>
              <a:rPr lang="en-US" altLang="en-US" sz="1400" dirty="0" smtClean="0"/>
              <a:t>	</a:t>
            </a:r>
          </a:p>
          <a:p>
            <a:r>
              <a:rPr lang="en-US" altLang="en-US" sz="1400" dirty="0" smtClean="0"/>
              <a:t>Kids who end up having sex before they are ready have to deal with a lot of things that they are not prepared for. Can you give me some examples of what they might be?</a:t>
            </a:r>
          </a:p>
          <a:p>
            <a:endParaRPr lang="en-US" altLang="en-US" sz="1400" dirty="0" smtClean="0"/>
          </a:p>
          <a:p>
            <a:r>
              <a:rPr lang="en-US" altLang="en-US" sz="1400" b="1" dirty="0" smtClean="0"/>
              <a:t>(WAIT FOR RESPONSES)</a:t>
            </a:r>
          </a:p>
        </p:txBody>
      </p:sp>
      <p:sp>
        <p:nvSpPr>
          <p:cNvPr id="2" name="Slide Number Placeholder 1"/>
          <p:cNvSpPr>
            <a:spLocks noGrp="1"/>
          </p:cNvSpPr>
          <p:nvPr>
            <p:ph type="sldNum" sz="quarter" idx="10"/>
          </p:nvPr>
        </p:nvSpPr>
        <p:spPr/>
        <p:txBody>
          <a:bodyPr/>
          <a:lstStyle/>
          <a:p>
            <a:fld id="{1D752529-0FE4-40B2-8E1A-97A238A5EE4B}"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r>
              <a:rPr lang="en-US" altLang="en-US" sz="1600" dirty="0" smtClean="0"/>
              <a:t>As you can see on the slide, many of the examples mentioned are consequences or the bad outcome from having sex too early.</a:t>
            </a:r>
          </a:p>
          <a:p>
            <a:endParaRPr lang="en-US" altLang="en-US" sz="1600" dirty="0" smtClean="0"/>
          </a:p>
          <a:p>
            <a:r>
              <a:rPr lang="en-US" altLang="en-US" sz="1600" dirty="0" smtClean="0"/>
              <a:t>Besides all of the health problems listed, if you have sex too soon, you might feel bad about yourself and develop emotional problems than can stay with you forever.   </a:t>
            </a:r>
          </a:p>
          <a:p>
            <a:endParaRPr lang="en-US" altLang="en-US" sz="1600" dirty="0" smtClean="0"/>
          </a:p>
          <a:p>
            <a:r>
              <a:rPr lang="en-US" altLang="en-US" sz="1600" dirty="0" smtClean="0"/>
              <a:t>Are any of the problems listed above, lifelong problems?</a:t>
            </a:r>
          </a:p>
          <a:p>
            <a:endParaRPr lang="en-US" altLang="en-US" sz="1600" dirty="0" smtClean="0"/>
          </a:p>
          <a:p>
            <a:r>
              <a:rPr lang="en-US" altLang="en-US" sz="1600" b="1" dirty="0" smtClean="0"/>
              <a:t>(WAIT FOR RESPONSES)</a:t>
            </a:r>
          </a:p>
          <a:p>
            <a:endParaRPr lang="en-US" altLang="en-US" sz="1600" dirty="0" smtClean="0"/>
          </a:p>
          <a:p>
            <a:r>
              <a:rPr lang="en-US" altLang="en-US" sz="1600" dirty="0" smtClean="0"/>
              <a:t>As you can see the decision you can make today can effect your life forever. </a:t>
            </a:r>
          </a:p>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r>
              <a:rPr lang="en-US" altLang="en-US" sz="1600" dirty="0" smtClean="0"/>
              <a:t>Earlier we talked about drug use and how it effects peoples behavior. What kinds of things does drinking and smoking do to people? </a:t>
            </a:r>
          </a:p>
          <a:p>
            <a:endParaRPr lang="en-US" altLang="en-US" sz="1600" dirty="0" smtClean="0"/>
          </a:p>
          <a:p>
            <a:r>
              <a:rPr lang="en-US" altLang="en-US" sz="1600" b="1" dirty="0" smtClean="0"/>
              <a:t>(WAIT FOR RESPONSES)</a:t>
            </a:r>
          </a:p>
          <a:p>
            <a:endParaRPr lang="en-US" altLang="en-US" sz="1600" dirty="0" smtClean="0"/>
          </a:p>
          <a:p>
            <a:r>
              <a:rPr lang="en-US" altLang="en-US" sz="1600" dirty="0" smtClean="0"/>
              <a:t>Mostly drugs cause people to make bad decisions. Lots of bad decisions about sexual behaviors are made after people drink and or do other drugs. Once the drugs wear off people are left feeling disappointed in their actions. To avoid feeling bad you should not take drugs. </a:t>
            </a:r>
          </a:p>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r>
              <a:rPr lang="en-US" altLang="en-US" sz="1600" dirty="0" smtClean="0"/>
              <a:t>We already know that the media influences your thoughts about drugs.</a:t>
            </a:r>
          </a:p>
          <a:p>
            <a:endParaRPr lang="en-US" altLang="en-US" sz="1600" dirty="0" smtClean="0"/>
          </a:p>
          <a:p>
            <a:r>
              <a:rPr lang="en-US" altLang="en-US" sz="1600" dirty="0" smtClean="0"/>
              <a:t>What does the media say about sex? </a:t>
            </a:r>
          </a:p>
          <a:p>
            <a:r>
              <a:rPr lang="en-US" altLang="en-US" sz="1600" b="1" dirty="0" smtClean="0"/>
              <a:t>(WAIT FOR RESPONSES)</a:t>
            </a:r>
          </a:p>
          <a:p>
            <a:endParaRPr lang="en-US" altLang="en-US" sz="1600" dirty="0" smtClean="0"/>
          </a:p>
          <a:p>
            <a:r>
              <a:rPr lang="en-US" altLang="en-US" sz="1600" dirty="0" smtClean="0"/>
              <a:t>Do they talk about the consequences of sex?</a:t>
            </a:r>
          </a:p>
          <a:p>
            <a:r>
              <a:rPr lang="en-US" altLang="en-US" sz="1600" b="1" dirty="0" smtClean="0"/>
              <a:t>(WAIT FOR RESPONSES)</a:t>
            </a:r>
          </a:p>
          <a:p>
            <a:endParaRPr lang="en-US" altLang="en-US" sz="1600" dirty="0" smtClean="0"/>
          </a:p>
          <a:p>
            <a:r>
              <a:rPr lang="en-US" altLang="en-US" sz="1600" dirty="0" smtClean="0"/>
              <a:t>Media is driven by money and people incorporate sex symbols</a:t>
            </a:r>
            <a:r>
              <a:rPr lang="en-US" altLang="en-US" sz="1600" baseline="0" dirty="0" smtClean="0"/>
              <a:t> such as sexy people in order to make things sell</a:t>
            </a:r>
            <a:r>
              <a:rPr lang="en-US" altLang="en-US" sz="1600" dirty="0" smtClean="0"/>
              <a:t>. If the media discussed the bad things that are a part of sex they wouldn’t make as much money. Remember this when you make decision based on things you see on television and hear in music. Media is not real its an image. Images don’t have to make healthy life decisions. </a:t>
            </a:r>
          </a:p>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r>
              <a:rPr lang="en-US" altLang="en-US" dirty="0" smtClean="0"/>
              <a:t>People your age, or your peers also influence your behaviors. Young people make the mistake of making their decisions about sexual behaviors like kissing and touching based on what their peers are doing. When it comes to decisions about your behavior never do something because everybody else is doing it. Only you will have to suffer the consequences. Don’t hang around with people who try to get you do things that you don’t want to do.  If your friends do this, then they really aren’t your friends. Also, make sure that your friends don’t keep you from reaching your dreams. You want to have positive people in your life who really care about your future.</a:t>
            </a:r>
          </a:p>
          <a:p>
            <a:endParaRPr lang="en-US" altLang="en-US" dirty="0" smtClean="0"/>
          </a:p>
          <a:p>
            <a:r>
              <a:rPr lang="en-US" altLang="en-US" dirty="0" smtClean="0"/>
              <a:t>When you make a decision think about the good and bad things that could result. If you’re not sure of the outcome talk to an adult like your father. Although your friends care about you, they usually don’t know much more than you and can’t give you solid advise like an adult can.  Friends are great for fun but families are better for advise especially when it comes to sexual behaviors. Talking about sexual issues with your dad can be hard, especially if you have never really done it before.  But this is the right thing to do if you want to learn more about sex and what you should or should not do at your age.</a:t>
            </a:r>
          </a:p>
          <a:p>
            <a:endParaRPr lang="en-US" altLang="en-US" dirty="0" smtClean="0"/>
          </a:p>
          <a:p>
            <a:r>
              <a:rPr lang="en-US" altLang="en-US" dirty="0" smtClean="0"/>
              <a:t>So, what can you do? Take part in getting the information that you need to know by asking your dad questions. Think about what it is that you want to know? Then be as direct as possible. Make sure you ask him what he thinks about things like when you should have sex. It is important to know what your parents expectations about your behavior.</a:t>
            </a:r>
          </a:p>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7</a:t>
            </a:fld>
            <a:endParaRPr lang="en-US"/>
          </a:p>
        </p:txBody>
      </p:sp>
    </p:spTree>
    <p:extLst>
      <p:ext uri="{BB962C8B-B14F-4D97-AF65-F5344CB8AC3E}">
        <p14:creationId xmlns:p14="http://schemas.microsoft.com/office/powerpoint/2010/main" val="398259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r>
              <a:rPr lang="en-US" altLang="en-US" sz="1600" dirty="0" smtClean="0"/>
              <a:t>Talking about sexual issues with your dad can be hard, especially if you have never really done it before. But this is the right thing to do if you want to learn more about sex and what you should or should not do at your age.</a:t>
            </a:r>
          </a:p>
          <a:p>
            <a:endParaRPr lang="en-US" altLang="en-US" sz="1600" dirty="0" smtClean="0"/>
          </a:p>
          <a:p>
            <a:r>
              <a:rPr lang="en-US" altLang="en-US" sz="1600" dirty="0" smtClean="0"/>
              <a:t>So, what can you do? Take part in getting the information that you need to know by asking your dad questions. Think about what it is that you want to know, then be as direct as possible. Make sure you ask him what he thinks about things like when you should have sex. It is important to know your parents expectations about your behavior.</a:t>
            </a:r>
          </a:p>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8</a:t>
            </a:fld>
            <a:endParaRPr lang="en-US"/>
          </a:p>
        </p:txBody>
      </p:sp>
    </p:spTree>
    <p:extLst>
      <p:ext uri="{BB962C8B-B14F-4D97-AF65-F5344CB8AC3E}">
        <p14:creationId xmlns:p14="http://schemas.microsoft.com/office/powerpoint/2010/main" val="163292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r>
              <a:rPr lang="en-US" altLang="en-US" sz="1100" dirty="0" smtClean="0"/>
              <a:t>This slide is about African Americans who were the “firsts” to do what they did because they had dreams and they did not let anybody stop them from reaching their dreams.</a:t>
            </a:r>
          </a:p>
          <a:p>
            <a:endParaRPr lang="en-US" altLang="en-US" b="1" dirty="0"/>
          </a:p>
          <a:p>
            <a:pPr marL="628650" lvl="1" indent="-171450">
              <a:buFont typeface="Arial" panose="020B0604020202020204" pitchFamily="34" charset="0"/>
              <a:buChar char="•"/>
            </a:pPr>
            <a:r>
              <a:rPr lang="en-US" altLang="en-US" b="1" dirty="0" smtClean="0"/>
              <a:t>Barack Obama </a:t>
            </a:r>
            <a:r>
              <a:rPr lang="en-US" altLang="en-US" dirty="0" smtClean="0"/>
              <a:t>– the first African American President</a:t>
            </a:r>
            <a:r>
              <a:rPr lang="en-US" altLang="en-US" baseline="0" dirty="0" smtClean="0"/>
              <a:t> of the United States</a:t>
            </a:r>
          </a:p>
          <a:p>
            <a:pPr lvl="1"/>
            <a:endParaRPr lang="en-US" altLang="en-US" baseline="0" dirty="0" smtClean="0"/>
          </a:p>
          <a:p>
            <a:pPr marL="628650" lvl="1" indent="-171450">
              <a:buFont typeface="Arial" panose="020B0604020202020204" pitchFamily="34" charset="0"/>
              <a:buChar char="•"/>
            </a:pPr>
            <a:r>
              <a:rPr lang="en-US" altLang="en-US" b="1" dirty="0" smtClean="0"/>
              <a:t>Althea Gibson </a:t>
            </a:r>
            <a:r>
              <a:rPr lang="en-US" altLang="en-US" dirty="0" smtClean="0"/>
              <a:t>– the first African American to play in and win the Wimbledon tennis tournament</a:t>
            </a:r>
          </a:p>
          <a:p>
            <a:pPr lvl="1"/>
            <a:endParaRPr lang="en-US" altLang="en-US" dirty="0" smtClean="0"/>
          </a:p>
          <a:p>
            <a:pPr marL="628650" lvl="1" indent="-171450">
              <a:buFont typeface="Arial" panose="020B0604020202020204" pitchFamily="34" charset="0"/>
              <a:buChar char="•"/>
            </a:pPr>
            <a:r>
              <a:rPr lang="en-US" altLang="en-US" b="1" dirty="0" smtClean="0"/>
              <a:t>Shirley Chisholm </a:t>
            </a:r>
            <a:r>
              <a:rPr lang="en-US" altLang="en-US" dirty="0" smtClean="0"/>
              <a:t>– first African American woman elected to the United States Congress and first African American to run for president</a:t>
            </a:r>
          </a:p>
          <a:p>
            <a:pPr lvl="1"/>
            <a:endParaRPr lang="en-US" altLang="en-US" dirty="0"/>
          </a:p>
          <a:p>
            <a:pPr marL="628650" lvl="1" indent="-171450">
              <a:buFont typeface="Arial" panose="020B0604020202020204" pitchFamily="34" charset="0"/>
              <a:buChar char="•"/>
            </a:pPr>
            <a:r>
              <a:rPr lang="en-US" altLang="en-US" b="1" dirty="0" smtClean="0"/>
              <a:t>Clarence “Skip” Ellis</a:t>
            </a:r>
            <a:r>
              <a:rPr lang="en-US" altLang="en-US" b="1" baseline="0" dirty="0" smtClean="0"/>
              <a:t> </a:t>
            </a:r>
            <a:r>
              <a:rPr lang="en-US" altLang="en-US" dirty="0" smtClean="0"/>
              <a:t>– first African American to receive a Ph.D. in computer science</a:t>
            </a:r>
          </a:p>
          <a:p>
            <a:pPr lvl="1"/>
            <a:endParaRPr lang="en-US" altLang="en-US" dirty="0" smtClean="0"/>
          </a:p>
          <a:p>
            <a:pPr marL="628650" lvl="1" indent="-171450">
              <a:buFont typeface="Arial" panose="020B0604020202020204" pitchFamily="34" charset="0"/>
              <a:buChar char="•"/>
            </a:pPr>
            <a:r>
              <a:rPr lang="en-US" altLang="en-US" b="1" dirty="0" err="1" smtClean="0"/>
              <a:t>Guion</a:t>
            </a:r>
            <a:r>
              <a:rPr lang="en-US" altLang="en-US" b="1" baseline="0" dirty="0" smtClean="0"/>
              <a:t> “Guy” </a:t>
            </a:r>
            <a:r>
              <a:rPr lang="en-US" altLang="en-US" b="1" baseline="0" dirty="0" err="1" smtClean="0"/>
              <a:t>Bluford</a:t>
            </a:r>
            <a:r>
              <a:rPr lang="en-US" altLang="en-US" b="1" baseline="0" dirty="0" smtClean="0"/>
              <a:t> </a:t>
            </a:r>
            <a:r>
              <a:rPr lang="en-US" altLang="en-US" dirty="0" smtClean="0"/>
              <a:t>– the first African American astronaut in space</a:t>
            </a:r>
          </a:p>
          <a:p>
            <a:pPr lvl="1"/>
            <a:endParaRPr lang="en-US" altLang="en-US" dirty="0" smtClean="0"/>
          </a:p>
          <a:p>
            <a:pPr marL="628650" lvl="1" indent="-171450">
              <a:buFont typeface="Arial" panose="020B0604020202020204" pitchFamily="34" charset="0"/>
              <a:buChar char="•"/>
            </a:pPr>
            <a:r>
              <a:rPr lang="en-US" altLang="en-US" b="1" dirty="0" smtClean="0"/>
              <a:t>Jackie Robinson </a:t>
            </a:r>
            <a:r>
              <a:rPr lang="en-US" altLang="en-US" dirty="0" smtClean="0"/>
              <a:t>– the first African American to play major league baseball</a:t>
            </a:r>
          </a:p>
          <a:p>
            <a:pPr>
              <a:buFontTx/>
              <a:buChar char="•"/>
            </a:pPr>
            <a:endParaRPr lang="en-US" altLang="en-US" sz="1100" dirty="0" smtClean="0"/>
          </a:p>
          <a:p>
            <a:r>
              <a:rPr lang="en-US" altLang="en-US" sz="1100" dirty="0" smtClean="0"/>
              <a:t>If these talented people had gotten off track by doing things that were bad for them our nation would have missed out on all their contributions!!!!!</a:t>
            </a:r>
          </a:p>
          <a:p>
            <a:pPr lvl="0">
              <a:spcBef>
                <a:spcPts val="0"/>
              </a:spcBef>
              <a:buNone/>
            </a:pPr>
            <a:endParaRPr dirty="0"/>
          </a:p>
        </p:txBody>
      </p:sp>
      <p:sp>
        <p:nvSpPr>
          <p:cNvPr id="2" name="Slide Number Placeholder 1"/>
          <p:cNvSpPr>
            <a:spLocks noGrp="1"/>
          </p:cNvSpPr>
          <p:nvPr>
            <p:ph type="sldNum" sz="quarter" idx="10"/>
          </p:nvPr>
        </p:nvSpPr>
        <p:spPr/>
        <p:txBody>
          <a:bodyPr/>
          <a:lstStyle/>
          <a:p>
            <a:fld id="{1D752529-0FE4-40B2-8E1A-97A238A5EE4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991812"/>
            <a:ext cx="7772400" cy="1159799"/>
          </a:xfrm>
          <a:prstGeom prst="rect">
            <a:avLst/>
          </a:prstGeom>
        </p:spPr>
        <p:txBody>
          <a:bodyPr lIns="91425" tIns="91425" rIns="91425" bIns="91425" anchor="ctr" anchorCtr="0"/>
          <a:lstStyle>
            <a:lvl1pPr lvl="0" algn="ctr">
              <a:spcBef>
                <a:spcPts val="0"/>
              </a:spcBef>
              <a:buSzPct val="100000"/>
              <a:defRPr sz="60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964342"/>
            <a:ext cx="7772400" cy="1159799"/>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2" name="Shape 12"/>
          <p:cNvSpPr txBox="1">
            <a:spLocks noGrp="1"/>
          </p:cNvSpPr>
          <p:nvPr>
            <p:ph type="subTitle" idx="1"/>
          </p:nvPr>
        </p:nvSpPr>
        <p:spPr>
          <a:xfrm>
            <a:off x="685800" y="3144853"/>
            <a:ext cx="7772400" cy="784799"/>
          </a:xfrm>
          <a:prstGeom prst="rect">
            <a:avLst/>
          </a:prstGeom>
        </p:spPr>
        <p:txBody>
          <a:bodyPr lIns="91425" tIns="91425" rIns="91425" bIns="91425" anchor="t" anchorCtr="0"/>
          <a:lstStyle>
            <a:lvl1pPr lvl="0" algn="ctr" rtl="0">
              <a:spcBef>
                <a:spcPts val="0"/>
              </a:spcBef>
              <a:buNone/>
              <a:defRPr/>
            </a:lvl1pPr>
            <a:lvl2pPr lvl="1" algn="ctr" rtl="0">
              <a:spcBef>
                <a:spcPts val="0"/>
              </a:spcBef>
              <a:buSzPct val="100000"/>
              <a:buNone/>
              <a:defRPr sz="3000"/>
            </a:lvl2pPr>
            <a:lvl3pPr lvl="2" algn="ctr" rtl="0">
              <a:spcBef>
                <a:spcPts val="0"/>
              </a:spcBef>
              <a:buSzPct val="100000"/>
              <a:buNone/>
              <a:defRPr sz="3000"/>
            </a:lvl3pPr>
            <a:lvl4pPr lvl="3" algn="ctr" rtl="0">
              <a:spcBef>
                <a:spcPts val="0"/>
              </a:spcBef>
              <a:buSzPct val="100000"/>
              <a:buNone/>
              <a:defRPr sz="3000"/>
            </a:lvl4pPr>
            <a:lvl5pPr lvl="4" algn="ctr" rtl="0">
              <a:spcBef>
                <a:spcPts val="0"/>
              </a:spcBef>
              <a:buSzPct val="100000"/>
              <a:buNone/>
              <a:defRPr sz="3000"/>
            </a:lvl5pPr>
            <a:lvl6pPr lvl="5" algn="ctr" rtl="0">
              <a:spcBef>
                <a:spcPts val="0"/>
              </a:spcBef>
              <a:buSzPct val="100000"/>
              <a:buNone/>
              <a:defRPr sz="3000"/>
            </a:lvl6pPr>
            <a:lvl7pPr lvl="6" algn="ctr" rtl="0">
              <a:spcBef>
                <a:spcPts val="0"/>
              </a:spcBef>
              <a:buSzPct val="100000"/>
              <a:buNone/>
              <a:defRPr sz="3000"/>
            </a:lvl7pPr>
            <a:lvl8pPr lvl="7" algn="ctr" rtl="0">
              <a:spcBef>
                <a:spcPts val="0"/>
              </a:spcBef>
              <a:buSzPct val="100000"/>
              <a:buNone/>
              <a:defRPr sz="3000"/>
            </a:lvl8pPr>
            <a:lvl9pPr lvl="8" algn="ctr" rtl="0">
              <a:spcBef>
                <a:spcPts val="0"/>
              </a:spcBef>
              <a:buSzPct val="100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1700925" y="1399800"/>
            <a:ext cx="5742300" cy="819899"/>
          </a:xfrm>
          <a:prstGeom prst="rect">
            <a:avLst/>
          </a:prstGeom>
        </p:spPr>
        <p:txBody>
          <a:bodyPr lIns="91425" tIns="91425" rIns="91425" bIns="91425" anchor="t" anchorCtr="0"/>
          <a:lstStyle>
            <a:lvl1pPr lvl="0" algn="ctr" rtl="0">
              <a:spcBef>
                <a:spcPts val="0"/>
              </a:spcBef>
              <a:buSzPct val="100000"/>
              <a:defRPr sz="3000"/>
            </a:lvl1pPr>
            <a:lvl2pPr lvl="1" algn="ctr" rtl="0">
              <a:spcBef>
                <a:spcPts val="0"/>
              </a:spcBef>
              <a:buSzPct val="100000"/>
              <a:defRPr sz="3000"/>
            </a:lvl2pPr>
            <a:lvl3pPr lvl="2" algn="ctr" rtl="0">
              <a:spcBef>
                <a:spcPts val="0"/>
              </a:spcBef>
              <a:buSzPct val="100000"/>
              <a:defRPr sz="3000"/>
            </a:lvl3pPr>
            <a:lvl4pPr lvl="3" algn="ctr" rtl="0">
              <a:spcBef>
                <a:spcPts val="0"/>
              </a:spcBef>
              <a:buSzPct val="100000"/>
              <a:defRPr sz="3000"/>
            </a:lvl4pPr>
            <a:lvl5pPr lvl="4" algn="ctr" rtl="0">
              <a:spcBef>
                <a:spcPts val="0"/>
              </a:spcBef>
              <a:buSzPct val="100000"/>
              <a:defRPr sz="3000"/>
            </a:lvl5pPr>
            <a:lvl6pPr lvl="5" algn="ctr" rtl="0">
              <a:spcBef>
                <a:spcPts val="0"/>
              </a:spcBef>
              <a:buSzPct val="100000"/>
              <a:defRPr sz="3000"/>
            </a:lvl6pPr>
            <a:lvl7pPr lvl="6" algn="ctr" rtl="0">
              <a:spcBef>
                <a:spcPts val="0"/>
              </a:spcBef>
              <a:buSzPct val="100000"/>
              <a:defRPr sz="3000"/>
            </a:lvl7pPr>
            <a:lvl8pPr lvl="7" algn="ctr" rtl="0">
              <a:spcBef>
                <a:spcPts val="0"/>
              </a:spcBef>
              <a:buSzPct val="100000"/>
              <a:defRPr sz="3000"/>
            </a:lvl8pPr>
            <a:lvl9pPr lvl="8" algn="ctr">
              <a:spcBef>
                <a:spcPts val="0"/>
              </a:spcBef>
              <a:buSzPct val="100000"/>
              <a:defRPr sz="3000"/>
            </a:lvl9pPr>
          </a:lstStyle>
          <a:p>
            <a:endParaRPr/>
          </a:p>
        </p:txBody>
      </p:sp>
      <p:sp>
        <p:nvSpPr>
          <p:cNvPr id="15" name="Shape 15"/>
          <p:cNvSpPr txBox="1"/>
          <p:nvPr/>
        </p:nvSpPr>
        <p:spPr>
          <a:xfrm>
            <a:off x="3593400" y="857568"/>
            <a:ext cx="1957200" cy="653699"/>
          </a:xfrm>
          <a:prstGeom prst="rect">
            <a:avLst/>
          </a:prstGeom>
          <a:noFill/>
          <a:ln>
            <a:noFill/>
          </a:ln>
        </p:spPr>
        <p:txBody>
          <a:bodyPr lIns="91425" tIns="91425" rIns="91425" bIns="91425" anchor="ctr" anchorCtr="0">
            <a:noAutofit/>
          </a:bodyPr>
          <a:lstStyle/>
          <a:p>
            <a:pPr lvl="0" algn="ctr">
              <a:spcBef>
                <a:spcPts val="0"/>
              </a:spcBef>
              <a:buNone/>
            </a:pPr>
            <a:r>
              <a:rPr lang="en" sz="9600">
                <a:solidFill>
                  <a:srgbClr val="FFFFFF"/>
                </a:solidFill>
                <a:latin typeface="Walter Turncoat"/>
                <a:ea typeface="Walter Turncoat"/>
                <a:cs typeface="Walter Turncoat"/>
                <a:sym typeface="Walter Turncoat"/>
              </a:rPr>
              <a:t>“</a:t>
            </a:r>
          </a:p>
        </p:txBody>
      </p:sp>
      <p:sp>
        <p:nvSpPr>
          <p:cNvPr id="16" name="Shape 16"/>
          <p:cNvSpPr/>
          <p:nvPr/>
        </p:nvSpPr>
        <p:spPr>
          <a:xfrm>
            <a:off x="4128150" y="550650"/>
            <a:ext cx="887711" cy="849160"/>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25" y="967975"/>
            <a:ext cx="91560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563400"/>
            <a:ext cx="8229600" cy="2503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25" y="967975"/>
            <a:ext cx="9156000" cy="857400"/>
          </a:xfrm>
          <a:prstGeom prst="rect">
            <a:avLst/>
          </a:prstGeom>
          <a:noFill/>
          <a:ln>
            <a:noFill/>
          </a:ln>
        </p:spPr>
        <p:txBody>
          <a:bodyPr lIns="91425" tIns="91425" rIns="91425" bIns="91425" anchor="t" anchorCtr="0"/>
          <a:lstStyle>
            <a:lvl1pPr lvl="0"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Shape 7"/>
          <p:cNvSpPr txBox="1">
            <a:spLocks noGrp="1"/>
          </p:cNvSpPr>
          <p:nvPr>
            <p:ph type="body" idx="1"/>
          </p:nvPr>
        </p:nvSpPr>
        <p:spPr>
          <a:xfrm>
            <a:off x="457200" y="1563400"/>
            <a:ext cx="8229600" cy="2503199"/>
          </a:xfrm>
          <a:prstGeom prst="rect">
            <a:avLst/>
          </a:prstGeom>
          <a:noFill/>
          <a:ln>
            <a:noFill/>
          </a:ln>
        </p:spPr>
        <p:txBody>
          <a:bodyPr lIns="91425" tIns="91425" rIns="91425" bIns="91425" anchor="t" anchorCtr="0"/>
          <a:lstStyle>
            <a:lvl1pPr lvl="0">
              <a:spcBef>
                <a:spcPts val="600"/>
              </a:spcBef>
              <a:buClr>
                <a:srgbClr val="FFFFFF"/>
              </a:buClr>
              <a:buSzPct val="100000"/>
              <a:buFont typeface="Sniglet"/>
              <a:buChar char="✘"/>
              <a:defRPr sz="2000">
                <a:solidFill>
                  <a:srgbClr val="FFFFFF"/>
                </a:solidFill>
                <a:latin typeface="Sniglet"/>
                <a:ea typeface="Sniglet"/>
                <a:cs typeface="Sniglet"/>
                <a:sym typeface="Sniglet"/>
              </a:defRPr>
            </a:lvl1pPr>
            <a:lvl2pPr lvl="1">
              <a:spcBef>
                <a:spcPts val="480"/>
              </a:spcBef>
              <a:buClr>
                <a:srgbClr val="FFFFFF"/>
              </a:buClr>
              <a:buSzPct val="100000"/>
              <a:buFont typeface="Sniglet"/>
              <a:defRPr sz="2000">
                <a:solidFill>
                  <a:srgbClr val="FFFFFF"/>
                </a:solidFill>
                <a:latin typeface="Sniglet"/>
                <a:ea typeface="Sniglet"/>
                <a:cs typeface="Sniglet"/>
                <a:sym typeface="Sniglet"/>
              </a:defRPr>
            </a:lvl2pPr>
            <a:lvl3pPr lvl="2">
              <a:spcBef>
                <a:spcPts val="480"/>
              </a:spcBef>
              <a:buClr>
                <a:srgbClr val="FFFFFF"/>
              </a:buClr>
              <a:buSzPct val="100000"/>
              <a:buFont typeface="Sniglet"/>
              <a:defRPr sz="2000">
                <a:solidFill>
                  <a:srgbClr val="FFFFFF"/>
                </a:solidFill>
                <a:latin typeface="Sniglet"/>
                <a:ea typeface="Sniglet"/>
                <a:cs typeface="Sniglet"/>
                <a:sym typeface="Sniglet"/>
              </a:defRPr>
            </a:lvl3pPr>
            <a:lvl4pPr lvl="3">
              <a:spcBef>
                <a:spcPts val="360"/>
              </a:spcBef>
              <a:buClr>
                <a:srgbClr val="FFFFFF"/>
              </a:buClr>
              <a:buSzPct val="100000"/>
              <a:buFont typeface="Sniglet"/>
              <a:defRPr sz="2000">
                <a:solidFill>
                  <a:srgbClr val="FFFFFF"/>
                </a:solidFill>
                <a:latin typeface="Sniglet"/>
                <a:ea typeface="Sniglet"/>
                <a:cs typeface="Sniglet"/>
                <a:sym typeface="Sniglet"/>
              </a:defRPr>
            </a:lvl4pPr>
            <a:lvl5pPr lvl="4">
              <a:spcBef>
                <a:spcPts val="360"/>
              </a:spcBef>
              <a:buClr>
                <a:srgbClr val="FFFFFF"/>
              </a:buClr>
              <a:buSzPct val="100000"/>
              <a:buFont typeface="Sniglet"/>
              <a:defRPr sz="2000">
                <a:solidFill>
                  <a:srgbClr val="FFFFFF"/>
                </a:solidFill>
                <a:latin typeface="Sniglet"/>
                <a:ea typeface="Sniglet"/>
                <a:cs typeface="Sniglet"/>
                <a:sym typeface="Sniglet"/>
              </a:defRPr>
            </a:lvl5pPr>
            <a:lvl6pPr lvl="5">
              <a:spcBef>
                <a:spcPts val="360"/>
              </a:spcBef>
              <a:buClr>
                <a:srgbClr val="FFFFFF"/>
              </a:buClr>
              <a:buSzPct val="100000"/>
              <a:buFont typeface="Sniglet"/>
              <a:defRPr sz="2000">
                <a:solidFill>
                  <a:srgbClr val="FFFFFF"/>
                </a:solidFill>
                <a:latin typeface="Sniglet"/>
                <a:ea typeface="Sniglet"/>
                <a:cs typeface="Sniglet"/>
                <a:sym typeface="Sniglet"/>
              </a:defRPr>
            </a:lvl6pPr>
            <a:lvl7pPr lvl="6">
              <a:spcBef>
                <a:spcPts val="360"/>
              </a:spcBef>
              <a:buClr>
                <a:srgbClr val="FFFFFF"/>
              </a:buClr>
              <a:buSzPct val="100000"/>
              <a:buFont typeface="Sniglet"/>
              <a:defRPr sz="2000">
                <a:solidFill>
                  <a:srgbClr val="FFFFFF"/>
                </a:solidFill>
                <a:latin typeface="Sniglet"/>
                <a:ea typeface="Sniglet"/>
                <a:cs typeface="Sniglet"/>
                <a:sym typeface="Sniglet"/>
              </a:defRPr>
            </a:lvl7pPr>
            <a:lvl8pPr lvl="7">
              <a:spcBef>
                <a:spcPts val="360"/>
              </a:spcBef>
              <a:buClr>
                <a:srgbClr val="FFFFFF"/>
              </a:buClr>
              <a:buSzPct val="100000"/>
              <a:buFont typeface="Sniglet"/>
              <a:defRPr sz="2000">
                <a:solidFill>
                  <a:srgbClr val="FFFFFF"/>
                </a:solidFill>
                <a:latin typeface="Sniglet"/>
                <a:ea typeface="Sniglet"/>
                <a:cs typeface="Sniglet"/>
                <a:sym typeface="Sniglet"/>
              </a:defRPr>
            </a:lvl8pPr>
            <a:lvl9pPr lvl="8">
              <a:spcBef>
                <a:spcPts val="360"/>
              </a:spcBef>
              <a:buClr>
                <a:srgbClr val="FFFFFF"/>
              </a:buClr>
              <a:buSzPct val="100000"/>
              <a:buFont typeface="Sniglet"/>
              <a:defRPr sz="2000">
                <a:solidFill>
                  <a:srgbClr val="FFFFFF"/>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althyyouth/data/yrbs/pdf/2015/ss6506_updated.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orld.wng.org/2016/07/cdc_african_american_teens_are_embracing_abstinen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images.performgroup.com/di/library/sporting_news/b3/c9/jackie-robinson-041515-sn-ftrjpg_9piq61thvj0u1j5bb3hkalm0a.jpg?t=-1115572252" TargetMode="External"/><Relationship Id="rId13" Type="http://schemas.openxmlformats.org/officeDocument/2006/relationships/hyperlink" Target="http://f.tqn.com/y/history1900s/1/L/Y/I/1/mlk.jpg" TargetMode="External"/><Relationship Id="rId3" Type="http://schemas.openxmlformats.org/officeDocument/2006/relationships/hyperlink" Target="https://lh6.googleusercontent.com/-2lJYGtfXKwQ/AAAAAAAAAAI/AAAAAAAB2HQ/QSmIw0nQN_c/photo.jpg" TargetMode="External"/><Relationship Id="rId7" Type="http://schemas.openxmlformats.org/officeDocument/2006/relationships/hyperlink" Target="https://s-media-cache-ak0.pinimg.com/originals/f5/6d/25/f56d2501352c76e92f8084c27e2e3270.jpg" TargetMode="External"/><Relationship Id="rId12" Type="http://schemas.openxmlformats.org/officeDocument/2006/relationships/hyperlink" Target="http://beinecke.library.yale.edu/sites/default/files/styles/landing_banner/public/signature_media/1078966_quarter.jpg?itok=JgCGvHc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cp91279.biography.com/George-Washington-Carver_The-Peanut-Doctor_HD_768x432-16x9.jpghttps:/connections.cu.edu/sites/default/files/wp-content/uploads/2014/05/clarence-skip-ellis-05-29-2014.jpg" TargetMode="External"/><Relationship Id="rId11" Type="http://schemas.openxmlformats.org/officeDocument/2006/relationships/hyperlink" Target="http://assets.makers.com/field/image/HarrietTubmanherself_0.jpg" TargetMode="External"/><Relationship Id="rId5" Type="http://schemas.openxmlformats.org/officeDocument/2006/relationships/hyperlink" Target="http://blackhistory-101.com/wp-content/uploads/2015/02/gibson-1.jpg" TargetMode="External"/><Relationship Id="rId10" Type="http://schemas.openxmlformats.org/officeDocument/2006/relationships/hyperlink" Target="http://www-tc.pbs.org/wnet/americanmasters/files/2015/09/Toni-Morrison-TGS-e1442243714305.jpg" TargetMode="External"/><Relationship Id="rId4" Type="http://schemas.openxmlformats.org/officeDocument/2006/relationships/hyperlink" Target="http://img.bhs4.com/8e/e/8eefa6170fb5ae566c2e394aaefad248550bb8fd_large.jpg" TargetMode="External"/><Relationship Id="rId9" Type="http://schemas.openxmlformats.org/officeDocument/2006/relationships/hyperlink" Target="http://a1.files.biography.com/image/upload/c_fit,cs_srgb,dpr_1.0,h_1200,q_80,w_1200/MTE1ODA0OTcxNzQ5Mzc3NTQ5.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676108" y="1080957"/>
            <a:ext cx="7772400" cy="1159799"/>
          </a:xfrm>
          <a:prstGeom prst="rect">
            <a:avLst/>
          </a:prstGeom>
        </p:spPr>
        <p:txBody>
          <a:bodyPr lIns="91425" tIns="91425" rIns="91425" bIns="91425" anchor="ctr" anchorCtr="0">
            <a:noAutofit/>
          </a:bodyPr>
          <a:lstStyle/>
          <a:p>
            <a:pPr lvl="0">
              <a:spcBef>
                <a:spcPts val="0"/>
              </a:spcBef>
              <a:buNone/>
            </a:pPr>
            <a:r>
              <a:rPr lang="en" dirty="0" smtClean="0"/>
              <a:t>Strengthening Father-Son Communication</a:t>
            </a:r>
            <a:endParaRPr lang="en" dirty="0"/>
          </a:p>
        </p:txBody>
      </p:sp>
      <p:grpSp>
        <p:nvGrpSpPr>
          <p:cNvPr id="39" name="Shape 39"/>
          <p:cNvGrpSpPr/>
          <p:nvPr/>
        </p:nvGrpSpPr>
        <p:grpSpPr>
          <a:xfrm rot="2194107">
            <a:off x="1281787" y="1254094"/>
            <a:ext cx="1014484" cy="642683"/>
            <a:chOff x="238125" y="1918825"/>
            <a:chExt cx="1042450" cy="660400"/>
          </a:xfrm>
        </p:grpSpPr>
        <p:sp>
          <p:nvSpPr>
            <p:cNvPr id="40" name="Shape 40"/>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42" name="Shape 42"/>
          <p:cNvGrpSpPr/>
          <p:nvPr/>
        </p:nvGrpSpPr>
        <p:grpSpPr>
          <a:xfrm rot="13393717">
            <a:off x="6551545" y="1087107"/>
            <a:ext cx="750219" cy="664172"/>
            <a:chOff x="1113100" y="2199475"/>
            <a:chExt cx="801900" cy="709925"/>
          </a:xfrm>
        </p:grpSpPr>
        <p:sp>
          <p:nvSpPr>
            <p:cNvPr id="43"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45" name="Shape 45"/>
          <p:cNvSpPr/>
          <p:nvPr/>
        </p:nvSpPr>
        <p:spPr>
          <a:xfrm>
            <a:off x="2667806" y="1117452"/>
            <a:ext cx="3611710" cy="118063"/>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1519903" y="2083864"/>
            <a:ext cx="5907516" cy="101596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 name="Shape 63"/>
          <p:cNvSpPr txBox="1">
            <a:spLocks/>
          </p:cNvSpPr>
          <p:nvPr/>
        </p:nvSpPr>
        <p:spPr>
          <a:xfrm>
            <a:off x="423168" y="3090732"/>
            <a:ext cx="7810500" cy="1159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2600" b="0" i="0" u="none" strike="noStrike" cap="none">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a:r>
              <a:rPr lang="en" sz="4000" i="1" dirty="0" smtClean="0"/>
              <a:t>Sexual Behavior</a:t>
            </a:r>
            <a:endParaRPr lang="en" sz="4000" i="1" dirty="0"/>
          </a:p>
        </p:txBody>
      </p:sp>
      <p:sp>
        <p:nvSpPr>
          <p:cNvPr id="13" name="Shape 63"/>
          <p:cNvSpPr txBox="1">
            <a:spLocks/>
          </p:cNvSpPr>
          <p:nvPr/>
        </p:nvSpPr>
        <p:spPr>
          <a:xfrm>
            <a:off x="568411" y="4584001"/>
            <a:ext cx="7810500" cy="42915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2600" b="0" i="0" u="none" strike="noStrike" cap="none">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a:r>
              <a:rPr lang="en" sz="1800" i="1" dirty="0" smtClean="0"/>
              <a:t>Fathers and Sons Program</a:t>
            </a:r>
            <a:endParaRPr lang="en" sz="1800" i="1" dirty="0"/>
          </a:p>
        </p:txBody>
      </p:sp>
      <p:sp>
        <p:nvSpPr>
          <p:cNvPr id="2" name="TextBox 1"/>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0" y="107363"/>
            <a:ext cx="9156000" cy="857400"/>
          </a:xfrm>
          <a:prstGeom prst="rect">
            <a:avLst/>
          </a:prstGeom>
        </p:spPr>
        <p:txBody>
          <a:bodyPr lIns="91425" tIns="91425" rIns="91425" bIns="91425" anchor="t" anchorCtr="0">
            <a:noAutofit/>
          </a:bodyPr>
          <a:lstStyle/>
          <a:p>
            <a:pPr lvl="0" rtl="0">
              <a:spcBef>
                <a:spcPts val="0"/>
              </a:spcBef>
              <a:buNone/>
            </a:pPr>
            <a:r>
              <a:rPr lang="en" sz="4800" dirty="0" smtClean="0"/>
              <a:t>Reach for your Dreams</a:t>
            </a:r>
            <a:endParaRPr lang="en" sz="4800" dirty="0"/>
          </a:p>
        </p:txBody>
      </p:sp>
      <p:sp>
        <p:nvSpPr>
          <p:cNvPr id="127" name="Shape 127"/>
          <p:cNvSpPr txBox="1">
            <a:spLocks noGrp="1"/>
          </p:cNvSpPr>
          <p:nvPr>
            <p:ph type="body" idx="1"/>
          </p:nvPr>
        </p:nvSpPr>
        <p:spPr>
          <a:xfrm>
            <a:off x="3737904" y="2718871"/>
            <a:ext cx="1450094" cy="442530"/>
          </a:xfrm>
          <a:prstGeom prst="rect">
            <a:avLst/>
          </a:prstGeom>
        </p:spPr>
        <p:txBody>
          <a:bodyPr lIns="91425" tIns="91425" rIns="91425" bIns="91425" anchor="t" anchorCtr="0">
            <a:noAutofit/>
          </a:bodyPr>
          <a:lstStyle/>
          <a:p>
            <a:pPr lvl="0" algn="ctr" rtl="0">
              <a:spcBef>
                <a:spcPts val="0"/>
              </a:spcBef>
              <a:buNone/>
            </a:pPr>
            <a:r>
              <a:rPr lang="en-US" sz="1600" dirty="0" smtClean="0"/>
              <a:t>Rosa Parks</a:t>
            </a:r>
            <a:endParaRPr lang="en" sz="1600" dirty="0"/>
          </a:p>
        </p:txBody>
      </p:sp>
      <p:sp>
        <p:nvSpPr>
          <p:cNvPr id="131" name="Shape 131"/>
          <p:cNvSpPr/>
          <p:nvPr/>
        </p:nvSpPr>
        <p:spPr>
          <a:xfrm>
            <a:off x="3612517" y="1088064"/>
            <a:ext cx="1653813" cy="175570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 name="Shape 131"/>
          <p:cNvSpPr/>
          <p:nvPr/>
        </p:nvSpPr>
        <p:spPr>
          <a:xfrm>
            <a:off x="1926448" y="3154860"/>
            <a:ext cx="2319657" cy="1654895"/>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 name="Shape 127"/>
          <p:cNvSpPr txBox="1">
            <a:spLocks/>
          </p:cNvSpPr>
          <p:nvPr/>
        </p:nvSpPr>
        <p:spPr>
          <a:xfrm>
            <a:off x="2209735" y="4719658"/>
            <a:ext cx="1450094" cy="44253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Sniglet"/>
              <a:buChar char="✘"/>
              <a:defRPr sz="2000" b="0" i="0" u="none" strike="noStrike" cap="none">
                <a:solidFill>
                  <a:srgbClr val="FFFFFF"/>
                </a:solidFill>
                <a:latin typeface="Sniglet"/>
                <a:ea typeface="Sniglet"/>
                <a:cs typeface="Sniglet"/>
                <a:sym typeface="Sniglet"/>
              </a:defRPr>
            </a:lvl1pPr>
            <a:lvl2pPr marR="0" lvl="1"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2pPr>
            <a:lvl3pPr marR="0" lvl="2"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3pPr>
            <a:lvl4pPr marR="0" lvl="3"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4pPr>
            <a:lvl5pPr marR="0" lvl="4"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5pPr>
            <a:lvl6pPr marR="0" lvl="5"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6pPr>
            <a:lvl7pPr marR="0" lvl="6"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7pPr>
            <a:lvl8pPr marR="0" lvl="7"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8pPr>
            <a:lvl9pPr marR="0" lvl="8"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9pPr>
          </a:lstStyle>
          <a:p>
            <a:pPr algn="ctr">
              <a:buFont typeface="Sniglet"/>
              <a:buNone/>
            </a:pPr>
            <a:r>
              <a:rPr lang="en-US" sz="1600" dirty="0" smtClean="0"/>
              <a:t>Toni Morrison</a:t>
            </a:r>
            <a:endParaRPr lang="en" sz="1600" dirty="0"/>
          </a:p>
        </p:txBody>
      </p:sp>
      <p:sp>
        <p:nvSpPr>
          <p:cNvPr id="13" name="Shape 131"/>
          <p:cNvSpPr/>
          <p:nvPr/>
        </p:nvSpPr>
        <p:spPr>
          <a:xfrm>
            <a:off x="376518" y="941309"/>
            <a:ext cx="1375586" cy="2143932"/>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27"/>
          <p:cNvSpPr txBox="1">
            <a:spLocks/>
          </p:cNvSpPr>
          <p:nvPr/>
        </p:nvSpPr>
        <p:spPr>
          <a:xfrm>
            <a:off x="186179" y="2975794"/>
            <a:ext cx="1740269" cy="44253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Sniglet"/>
              <a:buChar char="✘"/>
              <a:defRPr sz="2000" b="0" i="0" u="none" strike="noStrike" cap="none">
                <a:solidFill>
                  <a:srgbClr val="FFFFFF"/>
                </a:solidFill>
                <a:latin typeface="Sniglet"/>
                <a:ea typeface="Sniglet"/>
                <a:cs typeface="Sniglet"/>
                <a:sym typeface="Sniglet"/>
              </a:defRPr>
            </a:lvl1pPr>
            <a:lvl2pPr marR="0" lvl="1"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2pPr>
            <a:lvl3pPr marR="0" lvl="2"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3pPr>
            <a:lvl4pPr marR="0" lvl="3"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4pPr>
            <a:lvl5pPr marR="0" lvl="4"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5pPr>
            <a:lvl6pPr marR="0" lvl="5"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6pPr>
            <a:lvl7pPr marR="0" lvl="6"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7pPr>
            <a:lvl8pPr marR="0" lvl="7"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8pPr>
            <a:lvl9pPr marR="0" lvl="8"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9pPr>
          </a:lstStyle>
          <a:p>
            <a:pPr algn="ctr">
              <a:buFont typeface="Sniglet"/>
              <a:buNone/>
            </a:pPr>
            <a:r>
              <a:rPr lang="en-US" sz="1600" dirty="0" smtClean="0"/>
              <a:t>Harriet Tubman</a:t>
            </a:r>
            <a:endParaRPr lang="en" sz="1600" dirty="0"/>
          </a:p>
        </p:txBody>
      </p:sp>
      <p:sp>
        <p:nvSpPr>
          <p:cNvPr id="16" name="Shape 131"/>
          <p:cNvSpPr/>
          <p:nvPr/>
        </p:nvSpPr>
        <p:spPr>
          <a:xfrm>
            <a:off x="4902776" y="3329889"/>
            <a:ext cx="1985345" cy="1459516"/>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127"/>
          <p:cNvSpPr txBox="1">
            <a:spLocks/>
          </p:cNvSpPr>
          <p:nvPr/>
        </p:nvSpPr>
        <p:spPr>
          <a:xfrm>
            <a:off x="4621506" y="4700970"/>
            <a:ext cx="2364467" cy="44253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Sniglet"/>
              <a:buChar char="✘"/>
              <a:defRPr sz="2000" b="0" i="0" u="none" strike="noStrike" cap="none">
                <a:solidFill>
                  <a:srgbClr val="FFFFFF"/>
                </a:solidFill>
                <a:latin typeface="Sniglet"/>
                <a:ea typeface="Sniglet"/>
                <a:cs typeface="Sniglet"/>
                <a:sym typeface="Sniglet"/>
              </a:defRPr>
            </a:lvl1pPr>
            <a:lvl2pPr marR="0" lvl="1"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2pPr>
            <a:lvl3pPr marR="0" lvl="2"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3pPr>
            <a:lvl4pPr marR="0" lvl="3"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4pPr>
            <a:lvl5pPr marR="0" lvl="4"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5pPr>
            <a:lvl6pPr marR="0" lvl="5"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6pPr>
            <a:lvl7pPr marR="0" lvl="6"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7pPr>
            <a:lvl8pPr marR="0" lvl="7"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8pPr>
            <a:lvl9pPr marR="0" lvl="8"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9pPr>
          </a:lstStyle>
          <a:p>
            <a:pPr algn="ctr">
              <a:buFont typeface="Sniglet"/>
              <a:buNone/>
            </a:pPr>
            <a:r>
              <a:rPr lang="en-US" sz="1600" dirty="0" smtClean="0"/>
              <a:t>Richard Wright</a:t>
            </a:r>
            <a:endParaRPr lang="en" sz="1600" dirty="0"/>
          </a:p>
        </p:txBody>
      </p:sp>
      <p:sp>
        <p:nvSpPr>
          <p:cNvPr id="19" name="Shape 131"/>
          <p:cNvSpPr/>
          <p:nvPr/>
        </p:nvSpPr>
        <p:spPr>
          <a:xfrm>
            <a:off x="6985973" y="861525"/>
            <a:ext cx="1511275" cy="1998191"/>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0" name="Shape 127"/>
          <p:cNvSpPr txBox="1">
            <a:spLocks/>
          </p:cNvSpPr>
          <p:nvPr/>
        </p:nvSpPr>
        <p:spPr>
          <a:xfrm>
            <a:off x="6261508" y="2712330"/>
            <a:ext cx="2882492" cy="44253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Sniglet"/>
              <a:buChar char="✘"/>
              <a:defRPr sz="2000" b="0" i="0" u="none" strike="noStrike" cap="none">
                <a:solidFill>
                  <a:srgbClr val="FFFFFF"/>
                </a:solidFill>
                <a:latin typeface="Sniglet"/>
                <a:ea typeface="Sniglet"/>
                <a:cs typeface="Sniglet"/>
                <a:sym typeface="Sniglet"/>
              </a:defRPr>
            </a:lvl1pPr>
            <a:lvl2pPr marR="0" lvl="1"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2pPr>
            <a:lvl3pPr marR="0" lvl="2"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3pPr>
            <a:lvl4pPr marR="0" lvl="3"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4pPr>
            <a:lvl5pPr marR="0" lvl="4"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5pPr>
            <a:lvl6pPr marR="0" lvl="5"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6pPr>
            <a:lvl7pPr marR="0" lvl="6"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7pPr>
            <a:lvl8pPr marR="0" lvl="7"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8pPr>
            <a:lvl9pPr marR="0" lvl="8"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9pPr>
          </a:lstStyle>
          <a:p>
            <a:pPr algn="ctr">
              <a:buFont typeface="Sniglet"/>
              <a:buNone/>
            </a:pPr>
            <a:r>
              <a:rPr lang="en-US" sz="1600" dirty="0" smtClean="0"/>
              <a:t>Dr. Martin Luther King Jr.</a:t>
            </a:r>
            <a:endParaRPr lang="en" sz="1600" dirty="0"/>
          </a:p>
        </p:txBody>
      </p:sp>
      <p:pic>
        <p:nvPicPr>
          <p:cNvPr id="2050" name="Picture 2" descr="http://a1.files.biography.com/image/upload/c_fit,cs_srgb,dpr_1.0,h_1200,q_80,w_1200/MTE1ODA0OTcxNzQ5Mzc3NTQ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228" y="1203439"/>
            <a:ext cx="1498618" cy="14986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ssets.makers.com/field/image/HarrietTubmanherself_0.jpg"/>
          <p:cNvPicPr>
            <a:picLocks noChangeAspect="1" noChangeArrowheads="1"/>
          </p:cNvPicPr>
          <p:nvPr/>
        </p:nvPicPr>
        <p:blipFill rotWithShape="1">
          <a:blip r:embed="rId4">
            <a:extLst>
              <a:ext uri="{28A0092B-C50C-407E-A947-70E740481C1C}">
                <a14:useLocalDpi xmlns:a14="http://schemas.microsoft.com/office/drawing/2010/main" val="0"/>
              </a:ext>
            </a:extLst>
          </a:blip>
          <a:srcRect l="25762" t="-175" r="21933" b="44255"/>
          <a:stretch/>
        </p:blipFill>
        <p:spPr bwMode="auto">
          <a:xfrm>
            <a:off x="446204" y="1008911"/>
            <a:ext cx="1226989" cy="196688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tc.pbs.org/wnet/americanmasters/files/2015/09/Toni-Morrison-TGS-e14422437143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7696" t="4222" r="14156" b="24374"/>
          <a:stretch/>
        </p:blipFill>
        <p:spPr bwMode="auto">
          <a:xfrm>
            <a:off x="2081346" y="3262495"/>
            <a:ext cx="2059321" cy="14384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f.tqn.com/y/history1900s/1/L/Y/I/1/m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7786" y="953094"/>
            <a:ext cx="1383520" cy="17709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4952" r="24490"/>
          <a:stretch/>
        </p:blipFill>
        <p:spPr bwMode="auto">
          <a:xfrm>
            <a:off x="5019651" y="3418324"/>
            <a:ext cx="1751596" cy="12826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4757" y="0"/>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extLst>
      <p:ext uri="{BB962C8B-B14F-4D97-AF65-F5344CB8AC3E}">
        <p14:creationId xmlns:p14="http://schemas.microsoft.com/office/powerpoint/2010/main" val="4195751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idx="4294967295"/>
          </p:nvPr>
        </p:nvSpPr>
        <p:spPr>
          <a:xfrm>
            <a:off x="642373" y="684309"/>
            <a:ext cx="7772400" cy="1159799"/>
          </a:xfrm>
          <a:prstGeom prst="rect">
            <a:avLst/>
          </a:prstGeom>
        </p:spPr>
        <p:txBody>
          <a:bodyPr lIns="91425" tIns="91425" rIns="91425" bIns="91425" anchor="t" anchorCtr="0">
            <a:noAutofit/>
          </a:bodyPr>
          <a:lstStyle/>
          <a:p>
            <a:pPr lvl="0" algn="ctr" rtl="0">
              <a:spcBef>
                <a:spcPts val="0"/>
              </a:spcBef>
              <a:buNone/>
            </a:pPr>
            <a:r>
              <a:rPr lang="en" sz="6000" dirty="0" smtClean="0"/>
              <a:t>What can I do?</a:t>
            </a:r>
            <a:endParaRPr lang="en" sz="6000" dirty="0"/>
          </a:p>
        </p:txBody>
      </p:sp>
      <p:sp>
        <p:nvSpPr>
          <p:cNvPr id="92" name="Shape 92"/>
          <p:cNvSpPr txBox="1">
            <a:spLocks noGrp="1"/>
          </p:cNvSpPr>
          <p:nvPr>
            <p:ph type="subTitle" idx="4294967295"/>
          </p:nvPr>
        </p:nvSpPr>
        <p:spPr>
          <a:xfrm>
            <a:off x="1960573" y="1990554"/>
            <a:ext cx="5136000" cy="784799"/>
          </a:xfrm>
          <a:prstGeom prst="rect">
            <a:avLst/>
          </a:prstGeom>
        </p:spPr>
        <p:txBody>
          <a:bodyPr lIns="91425" tIns="91425" rIns="91425" bIns="91425" anchor="t" anchorCtr="0">
            <a:noAutofit/>
          </a:bodyPr>
          <a:lstStyle/>
          <a:p>
            <a:pPr lvl="0" algn="ctr" rtl="0">
              <a:spcBef>
                <a:spcPts val="0"/>
              </a:spcBef>
              <a:buNone/>
            </a:pPr>
            <a:r>
              <a:rPr lang="en" sz="4000" i="1" dirty="0" smtClean="0"/>
              <a:t>Communicate with your Father</a:t>
            </a:r>
            <a:endParaRPr lang="en" sz="4000" i="1" dirty="0"/>
          </a:p>
        </p:txBody>
      </p:sp>
      <p:sp>
        <p:nvSpPr>
          <p:cNvPr id="22" name="Shape 324"/>
          <p:cNvSpPr/>
          <p:nvPr/>
        </p:nvSpPr>
        <p:spPr>
          <a:xfrm>
            <a:off x="4762135" y="4030892"/>
            <a:ext cx="444045" cy="871630"/>
          </a:xfrm>
          <a:custGeom>
            <a:avLst/>
            <a:gdLst/>
            <a:ahLst/>
            <a:cxnLst/>
            <a:rect l="0" t="0" r="0" b="0"/>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 name="Shape 305"/>
          <p:cNvSpPr/>
          <p:nvPr/>
        </p:nvSpPr>
        <p:spPr>
          <a:xfrm>
            <a:off x="3900044" y="3721747"/>
            <a:ext cx="386150" cy="309145"/>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 name="Shape 324"/>
          <p:cNvSpPr/>
          <p:nvPr/>
        </p:nvSpPr>
        <p:spPr>
          <a:xfrm>
            <a:off x="3401620" y="3876320"/>
            <a:ext cx="534437" cy="1026202"/>
          </a:xfrm>
          <a:custGeom>
            <a:avLst/>
            <a:gdLst/>
            <a:ahLst/>
            <a:cxnLst/>
            <a:rect l="0" t="0" r="0" b="0"/>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 name="Shape 305"/>
          <p:cNvSpPr/>
          <p:nvPr/>
        </p:nvSpPr>
        <p:spPr>
          <a:xfrm rot="175099" flipH="1">
            <a:off x="4442101" y="3876320"/>
            <a:ext cx="386150" cy="309145"/>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 name="TextBox 7"/>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extLst>
      <p:ext uri="{BB962C8B-B14F-4D97-AF65-F5344CB8AC3E}">
        <p14:creationId xmlns:p14="http://schemas.microsoft.com/office/powerpoint/2010/main" val="221536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ctrTitle" idx="4294967295"/>
          </p:nvPr>
        </p:nvSpPr>
        <p:spPr>
          <a:xfrm>
            <a:off x="685800" y="1540481"/>
            <a:ext cx="7772400" cy="1159799"/>
          </a:xfrm>
          <a:prstGeom prst="rect">
            <a:avLst/>
          </a:prstGeom>
        </p:spPr>
        <p:txBody>
          <a:bodyPr lIns="91425" tIns="91425" rIns="91425" bIns="91425" anchor="t" anchorCtr="0">
            <a:noAutofit/>
          </a:bodyPr>
          <a:lstStyle/>
          <a:p>
            <a:pPr lvl="0" algn="ctr" rtl="0">
              <a:spcBef>
                <a:spcPts val="0"/>
              </a:spcBef>
              <a:buNone/>
            </a:pPr>
            <a:r>
              <a:rPr lang="en" sz="9600" dirty="0" smtClean="0"/>
              <a:t>An Exercise</a:t>
            </a:r>
            <a:endParaRPr lang="en" sz="9600" dirty="0"/>
          </a:p>
        </p:txBody>
      </p:sp>
      <p:sp>
        <p:nvSpPr>
          <p:cNvPr id="179" name="Shape 179"/>
          <p:cNvSpPr txBox="1">
            <a:spLocks noGrp="1"/>
          </p:cNvSpPr>
          <p:nvPr>
            <p:ph type="subTitle" idx="4294967295"/>
          </p:nvPr>
        </p:nvSpPr>
        <p:spPr>
          <a:xfrm>
            <a:off x="1561780" y="3265171"/>
            <a:ext cx="6437299" cy="784799"/>
          </a:xfrm>
          <a:prstGeom prst="rect">
            <a:avLst/>
          </a:prstGeom>
        </p:spPr>
        <p:txBody>
          <a:bodyPr lIns="91425" tIns="91425" rIns="91425" bIns="91425" anchor="t" anchorCtr="0">
            <a:noAutofit/>
          </a:bodyPr>
          <a:lstStyle/>
          <a:p>
            <a:pPr marL="457200" lvl="0" indent="-457200" rtl="0">
              <a:spcBef>
                <a:spcPts val="0"/>
              </a:spcBef>
              <a:buFont typeface="+mj-lt"/>
              <a:buAutoNum type="arabicPeriod"/>
            </a:pPr>
            <a:r>
              <a:rPr lang="en" dirty="0" smtClean="0"/>
              <a:t>Write down four questions that you have about sex.</a:t>
            </a:r>
          </a:p>
          <a:p>
            <a:pPr marL="457200" lvl="0" indent="-457200" rtl="0">
              <a:spcBef>
                <a:spcPts val="0"/>
              </a:spcBef>
              <a:buFont typeface="+mj-lt"/>
              <a:buAutoNum type="arabicPeriod"/>
            </a:pPr>
            <a:r>
              <a:rPr lang="en" dirty="0" smtClean="0"/>
              <a:t>Be very specific about what you are asking.</a:t>
            </a:r>
          </a:p>
          <a:p>
            <a:pPr marL="457200" lvl="0" indent="-457200" rtl="0">
              <a:spcBef>
                <a:spcPts val="0"/>
              </a:spcBef>
              <a:buFont typeface="+mj-lt"/>
              <a:buAutoNum type="arabicPeriod"/>
            </a:pPr>
            <a:r>
              <a:rPr lang="en" dirty="0" smtClean="0"/>
              <a:t>Practice asking your questions with the group.</a:t>
            </a:r>
            <a:endParaRPr lang="en" dirty="0"/>
          </a:p>
        </p:txBody>
      </p:sp>
      <p:sp>
        <p:nvSpPr>
          <p:cNvPr id="180" name="Shape 180"/>
          <p:cNvSpPr/>
          <p:nvPr/>
        </p:nvSpPr>
        <p:spPr>
          <a:xfrm rot="231374">
            <a:off x="2669831" y="2822113"/>
            <a:ext cx="3491296" cy="326027"/>
          </a:xfrm>
          <a:custGeom>
            <a:avLst/>
            <a:gdLst/>
            <a:ahLst/>
            <a:cxnLst/>
            <a:rect l="0" t="0" r="0" b="0"/>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300"/>
          <p:cNvSpPr/>
          <p:nvPr/>
        </p:nvSpPr>
        <p:spPr>
          <a:xfrm>
            <a:off x="3908452" y="588105"/>
            <a:ext cx="745350" cy="999726"/>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 name="Shape 312"/>
          <p:cNvSpPr/>
          <p:nvPr/>
        </p:nvSpPr>
        <p:spPr>
          <a:xfrm rot="524055">
            <a:off x="4457481" y="679866"/>
            <a:ext cx="500633" cy="591447"/>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 name="TextBox 6"/>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2000" y="545353"/>
            <a:ext cx="9156000" cy="857400"/>
          </a:xfrm>
          <a:prstGeom prst="rect">
            <a:avLst/>
          </a:prstGeom>
        </p:spPr>
        <p:txBody>
          <a:bodyPr lIns="91425" tIns="91425" rIns="91425" bIns="91425" anchor="t" anchorCtr="0">
            <a:noAutofit/>
          </a:bodyPr>
          <a:lstStyle/>
          <a:p>
            <a:pPr lvl="0" rtl="0">
              <a:spcBef>
                <a:spcPts val="0"/>
              </a:spcBef>
              <a:buNone/>
            </a:pPr>
            <a:r>
              <a:rPr lang="en" sz="3600" dirty="0" smtClean="0"/>
              <a:t>References</a:t>
            </a:r>
            <a:endParaRPr lang="en" sz="3600" dirty="0"/>
          </a:p>
        </p:txBody>
      </p:sp>
      <p:sp>
        <p:nvSpPr>
          <p:cNvPr id="276" name="Shape 276"/>
          <p:cNvSpPr txBox="1">
            <a:spLocks noGrp="1"/>
          </p:cNvSpPr>
          <p:nvPr>
            <p:ph type="body" idx="1"/>
          </p:nvPr>
        </p:nvSpPr>
        <p:spPr>
          <a:xfrm>
            <a:off x="451200" y="1402753"/>
            <a:ext cx="8229600" cy="2503199"/>
          </a:xfrm>
          <a:prstGeom prst="rect">
            <a:avLst/>
          </a:prstGeom>
        </p:spPr>
        <p:txBody>
          <a:bodyPr lIns="91425" tIns="91425" rIns="91425" bIns="91425" anchor="t" anchorCtr="0">
            <a:noAutofit/>
          </a:bodyPr>
          <a:lstStyle/>
          <a:p>
            <a:pPr marL="228600" indent="-228600">
              <a:buAutoNum type="arabicPeriod"/>
            </a:pPr>
            <a:r>
              <a:rPr lang="en-US" sz="1200" dirty="0" smtClean="0"/>
              <a:t>Centers for Disease Control and Prevention (CDC). (2015). Youth Risk Behavior Surveillance – United States, 2015. Surveillance Summaries (65) 6: 1-174. </a:t>
            </a:r>
            <a:r>
              <a:rPr lang="en-US" sz="1200" dirty="0"/>
              <a:t>Retrieved from </a:t>
            </a:r>
            <a:r>
              <a:rPr lang="en-US" sz="1200" dirty="0">
                <a:hlinkClick r:id="rId3"/>
              </a:rPr>
              <a:t>https://</a:t>
            </a:r>
            <a:r>
              <a:rPr lang="en-US" sz="1200" dirty="0" smtClean="0">
                <a:hlinkClick r:id="rId3"/>
              </a:rPr>
              <a:t>www.cdc.gov/healthyyouth/data/yrbs/pdf/2015/ss6506_updated.pdf</a:t>
            </a:r>
            <a:r>
              <a:rPr lang="en-US" sz="1200" dirty="0" smtClean="0"/>
              <a:t>; </a:t>
            </a:r>
            <a:r>
              <a:rPr lang="en-US" sz="1200" dirty="0" smtClean="0">
                <a:hlinkClick r:id="rId4"/>
              </a:rPr>
              <a:t>https</a:t>
            </a:r>
            <a:r>
              <a:rPr lang="en-US" sz="1200" dirty="0">
                <a:hlinkClick r:id="rId4"/>
              </a:rPr>
              <a:t>://</a:t>
            </a:r>
            <a:r>
              <a:rPr lang="en-US" sz="1200" dirty="0" smtClean="0">
                <a:hlinkClick r:id="rId4"/>
              </a:rPr>
              <a:t>world.wng.org/2016/07/cdc_african_american_teens_are_embracing_abstinence</a:t>
            </a:r>
            <a:endParaRPr lang="en-US" sz="1200" dirty="0" smtClean="0"/>
          </a:p>
          <a:p>
            <a:pPr marL="228600" indent="-228600">
              <a:buAutoNum type="arabicPeriod"/>
            </a:pPr>
            <a:endParaRPr lang="en-US" sz="1200" dirty="0"/>
          </a:p>
          <a:p>
            <a:pPr marL="228600" indent="-228600">
              <a:buAutoNum type="arabicPeriod"/>
            </a:pPr>
            <a:endParaRPr lang="en-US" sz="1200" dirty="0"/>
          </a:p>
          <a:p>
            <a:pPr lvl="0">
              <a:buNone/>
            </a:pPr>
            <a:endParaRPr lang="en-US" sz="1200" dirty="0" smtClean="0"/>
          </a:p>
          <a:p>
            <a:pPr marL="457200" lvl="0" indent="-457200">
              <a:buAutoNum type="arabicPeriod"/>
            </a:pPr>
            <a:endParaRPr lang="en-US" sz="12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 sz="2400" dirty="0" smtClean="0">
              <a:solidFill>
                <a:srgbClr val="FFFFFF"/>
              </a:solidFill>
            </a:endParaRPr>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2000" y="153468"/>
            <a:ext cx="9156000" cy="857400"/>
          </a:xfrm>
          <a:prstGeom prst="rect">
            <a:avLst/>
          </a:prstGeom>
        </p:spPr>
        <p:txBody>
          <a:bodyPr lIns="91425" tIns="91425" rIns="91425" bIns="91425" anchor="t" anchorCtr="0">
            <a:noAutofit/>
          </a:bodyPr>
          <a:lstStyle/>
          <a:p>
            <a:pPr lvl="0" rtl="0">
              <a:spcBef>
                <a:spcPts val="0"/>
              </a:spcBef>
              <a:buNone/>
            </a:pPr>
            <a:r>
              <a:rPr lang="en" sz="3600" dirty="0" smtClean="0"/>
              <a:t>Image Citations</a:t>
            </a:r>
            <a:endParaRPr lang="en" sz="3600" dirty="0"/>
          </a:p>
        </p:txBody>
      </p:sp>
      <p:sp>
        <p:nvSpPr>
          <p:cNvPr id="276" name="Shape 276"/>
          <p:cNvSpPr txBox="1">
            <a:spLocks noGrp="1"/>
          </p:cNvSpPr>
          <p:nvPr>
            <p:ph type="body" idx="1"/>
          </p:nvPr>
        </p:nvSpPr>
        <p:spPr>
          <a:xfrm>
            <a:off x="510988" y="956361"/>
            <a:ext cx="8229600" cy="2503199"/>
          </a:xfrm>
          <a:prstGeom prst="rect">
            <a:avLst/>
          </a:prstGeom>
        </p:spPr>
        <p:txBody>
          <a:bodyPr lIns="91425" tIns="91425" rIns="91425" bIns="91425" anchor="t" anchorCtr="0">
            <a:noAutofit/>
          </a:bodyPr>
          <a:lstStyle/>
          <a:p>
            <a:pPr marL="457200" lvl="0" indent="-457200">
              <a:buAutoNum type="arabicPeriod"/>
            </a:pPr>
            <a:r>
              <a:rPr lang="en" sz="1200" dirty="0" smtClean="0">
                <a:solidFill>
                  <a:srgbClr val="FFFFFF"/>
                </a:solidFill>
              </a:rPr>
              <a:t>Obama: </a:t>
            </a:r>
            <a:r>
              <a:rPr lang="en-US" sz="1200" dirty="0">
                <a:hlinkClick r:id="rId3"/>
              </a:rPr>
              <a:t>https://lh6.googleusercontent.com/-</a:t>
            </a:r>
            <a:r>
              <a:rPr lang="en-US" sz="1200" dirty="0" smtClean="0">
                <a:hlinkClick r:id="rId3"/>
              </a:rPr>
              <a:t>2lJYGtfXKwQ/AAAAAAAAAAI/AAAAAAAB2HQ/QSmIw0nQN_c/photo.jpg</a:t>
            </a:r>
            <a:endParaRPr lang="en-US" sz="1200" dirty="0" smtClean="0"/>
          </a:p>
          <a:p>
            <a:pPr marL="457200" lvl="0" indent="-457200">
              <a:buAutoNum type="arabicPeriod"/>
            </a:pPr>
            <a:r>
              <a:rPr lang="en-US" sz="1200" dirty="0" err="1" smtClean="0"/>
              <a:t>Bluford</a:t>
            </a:r>
            <a:r>
              <a:rPr lang="en-US" sz="1200" dirty="0"/>
              <a:t>: </a:t>
            </a:r>
            <a:r>
              <a:rPr lang="en-US" sz="1200" dirty="0">
                <a:hlinkClick r:id="rId4"/>
              </a:rPr>
              <a:t>http://</a:t>
            </a:r>
            <a:r>
              <a:rPr lang="en-US" sz="1200" dirty="0" smtClean="0">
                <a:hlinkClick r:id="rId4"/>
              </a:rPr>
              <a:t>img.bhs4.com/8e/e/8eefa6170fb5ae566c2e394aaefad248550bb8fd_large.jpg</a:t>
            </a:r>
            <a:endParaRPr lang="en-US" sz="1200" dirty="0" smtClean="0"/>
          </a:p>
          <a:p>
            <a:pPr marL="457200" lvl="0" indent="-457200">
              <a:buAutoNum type="arabicPeriod"/>
            </a:pPr>
            <a:r>
              <a:rPr lang="en-US" sz="1200" dirty="0" smtClean="0"/>
              <a:t>Gibson</a:t>
            </a:r>
            <a:r>
              <a:rPr lang="en-US" sz="1200" dirty="0"/>
              <a:t>: </a:t>
            </a:r>
            <a:r>
              <a:rPr lang="en-US" sz="1200" dirty="0">
                <a:hlinkClick r:id="rId5"/>
              </a:rPr>
              <a:t>http://</a:t>
            </a:r>
            <a:r>
              <a:rPr lang="en-US" sz="1200" dirty="0" smtClean="0">
                <a:hlinkClick r:id="rId5"/>
              </a:rPr>
              <a:t>blackhistory-101.com/wp-content/uploads/2015/02/gibson-1.jpg</a:t>
            </a:r>
            <a:endParaRPr lang="en-US" sz="1200" dirty="0" smtClean="0"/>
          </a:p>
          <a:p>
            <a:pPr marL="457200" lvl="0" indent="-457200">
              <a:buAutoNum type="arabicPeriod"/>
            </a:pPr>
            <a:r>
              <a:rPr lang="en-US" sz="1200" dirty="0" smtClean="0"/>
              <a:t>Ellis: </a:t>
            </a:r>
            <a:r>
              <a:rPr lang="en-US" sz="1200" dirty="0" smtClean="0">
                <a:hlinkClick r:id="rId6"/>
              </a:rPr>
              <a:t>https</a:t>
            </a:r>
            <a:r>
              <a:rPr lang="en-US" sz="1200" dirty="0">
                <a:hlinkClick r:id="rId6"/>
              </a:rPr>
              <a:t>://</a:t>
            </a:r>
            <a:r>
              <a:rPr lang="en-US" sz="1200" dirty="0" smtClean="0">
                <a:hlinkClick r:id="rId6"/>
              </a:rPr>
              <a:t>connections.cu.edu/sites/default/files/wp-content/uploads/2014/05/clarence-skip-ellis-05-29-2014.jpg</a:t>
            </a:r>
            <a:endParaRPr lang="en-US" sz="1200" dirty="0" smtClean="0"/>
          </a:p>
          <a:p>
            <a:pPr marL="457200" lvl="0" indent="-457200">
              <a:buAutoNum type="arabicPeriod"/>
            </a:pPr>
            <a:r>
              <a:rPr lang="en-US" sz="1200" dirty="0" smtClean="0"/>
              <a:t>Chisholm</a:t>
            </a:r>
            <a:r>
              <a:rPr lang="en-US" sz="1200" dirty="0"/>
              <a:t>: </a:t>
            </a:r>
            <a:r>
              <a:rPr lang="en-US" sz="1200" dirty="0">
                <a:hlinkClick r:id="rId7"/>
              </a:rPr>
              <a:t>https://</a:t>
            </a:r>
            <a:r>
              <a:rPr lang="en-US" sz="1200" dirty="0" smtClean="0">
                <a:hlinkClick r:id="rId7"/>
              </a:rPr>
              <a:t>s-media-cache-ak0.pinimg.com/originals/f5/6d/25/f56d2501352c76e92f8084c27e2e3270.jpg</a:t>
            </a:r>
            <a:endParaRPr lang="en-US" sz="1200" dirty="0" smtClean="0"/>
          </a:p>
          <a:p>
            <a:pPr marL="457200" lvl="0" indent="-457200">
              <a:buAutoNum type="arabicPeriod"/>
            </a:pPr>
            <a:r>
              <a:rPr lang="en-US" sz="1200" dirty="0" smtClean="0"/>
              <a:t>Robinson</a:t>
            </a:r>
            <a:r>
              <a:rPr lang="en-US" sz="1200" dirty="0"/>
              <a:t>: </a:t>
            </a:r>
            <a:r>
              <a:rPr lang="en-US" sz="1200" dirty="0">
                <a:hlinkClick r:id="rId8"/>
              </a:rPr>
              <a:t>http://images.performgroup.com/di/library/sporting_news/b3/c9/jackie-robinson-041515-sn-ftrjpg_9piq61thvj0u1j5bb3hkalm0a.jpg?t=-</a:t>
            </a:r>
            <a:r>
              <a:rPr lang="en-US" sz="1200" dirty="0" smtClean="0">
                <a:hlinkClick r:id="rId8"/>
              </a:rPr>
              <a:t>1115572252</a:t>
            </a:r>
            <a:endParaRPr lang="en-US" sz="1200" dirty="0" smtClean="0"/>
          </a:p>
          <a:p>
            <a:pPr marL="457200" lvl="0" indent="-457200">
              <a:buAutoNum type="arabicPeriod"/>
            </a:pPr>
            <a:r>
              <a:rPr lang="en-US" sz="1200" dirty="0"/>
              <a:t>Parks: </a:t>
            </a:r>
            <a:r>
              <a:rPr lang="en-US" sz="1200" dirty="0">
                <a:hlinkClick r:id="rId9"/>
              </a:rPr>
              <a:t>http://</a:t>
            </a:r>
            <a:r>
              <a:rPr lang="en-US" sz="1200" dirty="0" smtClean="0">
                <a:hlinkClick r:id="rId9"/>
              </a:rPr>
              <a:t>a1.files.biography.com/image/upload/c_fit,cs_srgb,dpr_1.0,h_1200,q_80,w_1200/MTE1ODA0OTcxNzQ5Mzc3NTQ5.jpg</a:t>
            </a:r>
            <a:endParaRPr lang="en-US" sz="1200" dirty="0" smtClean="0"/>
          </a:p>
          <a:p>
            <a:pPr marL="457200" lvl="0" indent="-457200">
              <a:buAutoNum type="arabicPeriod"/>
            </a:pPr>
            <a:r>
              <a:rPr lang="en-US" sz="1200" dirty="0"/>
              <a:t>Morrison: </a:t>
            </a:r>
            <a:r>
              <a:rPr lang="en-US" sz="1200" dirty="0">
                <a:hlinkClick r:id="rId10"/>
              </a:rPr>
              <a:t>http://</a:t>
            </a:r>
            <a:r>
              <a:rPr lang="en-US" sz="1200" dirty="0" smtClean="0">
                <a:hlinkClick r:id="rId10"/>
              </a:rPr>
              <a:t>www-tc.pbs.org/wnet/americanmasters/files/2015/09/Toni-Morrison-TGS-e1442243714305.jpg</a:t>
            </a:r>
            <a:endParaRPr lang="en-US" sz="1200" dirty="0" smtClean="0"/>
          </a:p>
          <a:p>
            <a:pPr marL="457200" lvl="0" indent="-457200">
              <a:buAutoNum type="arabicPeriod"/>
            </a:pPr>
            <a:r>
              <a:rPr lang="en-US" sz="1200" dirty="0" smtClean="0"/>
              <a:t>Tubman</a:t>
            </a:r>
            <a:r>
              <a:rPr lang="en-US" sz="1200" dirty="0"/>
              <a:t>: </a:t>
            </a:r>
            <a:r>
              <a:rPr lang="en-US" sz="1200" dirty="0">
                <a:hlinkClick r:id="rId11"/>
              </a:rPr>
              <a:t>http://</a:t>
            </a:r>
            <a:r>
              <a:rPr lang="en-US" sz="1200" dirty="0" smtClean="0">
                <a:hlinkClick r:id="rId11"/>
              </a:rPr>
              <a:t>assets.makers.com/field/image/HarrietTubmanherself_0.jpg</a:t>
            </a:r>
            <a:endParaRPr lang="en-US" sz="1200" dirty="0" smtClean="0"/>
          </a:p>
          <a:p>
            <a:pPr marL="457200" lvl="0" indent="-457200">
              <a:buAutoNum type="arabicPeriod"/>
            </a:pPr>
            <a:r>
              <a:rPr lang="en-US" sz="1200" dirty="0" smtClean="0"/>
              <a:t>Wright: </a:t>
            </a:r>
            <a:r>
              <a:rPr lang="en-US" sz="1200" dirty="0" smtClean="0">
                <a:hlinkClick r:id="rId12"/>
              </a:rPr>
              <a:t>http</a:t>
            </a:r>
            <a:r>
              <a:rPr lang="en-US" sz="1200" dirty="0">
                <a:hlinkClick r:id="rId12"/>
              </a:rPr>
              <a:t>://</a:t>
            </a:r>
            <a:r>
              <a:rPr lang="en-US" sz="1200" dirty="0" smtClean="0">
                <a:hlinkClick r:id="rId12"/>
              </a:rPr>
              <a:t>beinecke.library.yale.edu/sites/default/files/styles/landing_banner/public/signature_media/1078966_quarter.jpg?itok=JgCGvHc6</a:t>
            </a:r>
            <a:endParaRPr lang="en-US" sz="1200" dirty="0" smtClean="0"/>
          </a:p>
          <a:p>
            <a:pPr marL="457200" lvl="0" indent="-457200">
              <a:buAutoNum type="arabicPeriod"/>
            </a:pPr>
            <a:r>
              <a:rPr lang="en-US" sz="1200" dirty="0" smtClean="0"/>
              <a:t>King</a:t>
            </a:r>
            <a:r>
              <a:rPr lang="en-US" sz="1200" dirty="0"/>
              <a:t>: </a:t>
            </a:r>
            <a:r>
              <a:rPr lang="en-US" sz="1200" dirty="0">
                <a:hlinkClick r:id="rId13"/>
              </a:rPr>
              <a:t>http://</a:t>
            </a:r>
            <a:r>
              <a:rPr lang="en-US" sz="1200" dirty="0" smtClean="0">
                <a:hlinkClick r:id="rId13"/>
              </a:rPr>
              <a:t>f.tqn.com/y/history1900s/1/L/Y/I/1/mlk.jpg</a:t>
            </a:r>
            <a:endParaRPr lang="en-US" sz="1200" dirty="0" smtClean="0"/>
          </a:p>
          <a:p>
            <a:pPr marL="457200" lvl="0" indent="-457200">
              <a:buAutoNum type="arabicPeriod"/>
            </a:pPr>
            <a:endParaRPr lang="en-US" sz="1200" dirty="0" smtClean="0"/>
          </a:p>
          <a:p>
            <a:pPr marL="457200" lvl="0" indent="-457200">
              <a:buAutoNum type="arabicPeriod"/>
            </a:pPr>
            <a:endParaRPr lang="en-US" sz="1200" dirty="0" smtClean="0"/>
          </a:p>
          <a:p>
            <a:pPr marL="457200" lvl="0" indent="-457200">
              <a:buAutoNum type="arabicPeriod"/>
            </a:pPr>
            <a:endParaRPr lang="en-US" sz="12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US" sz="1600" dirty="0" smtClean="0"/>
          </a:p>
          <a:p>
            <a:pPr marL="457200" lvl="0" indent="-457200">
              <a:buAutoNum type="arabicPeriod"/>
            </a:pPr>
            <a:endParaRPr lang="en" sz="2400" dirty="0" smtClean="0">
              <a:solidFill>
                <a:srgbClr val="FFFFFF"/>
              </a:solidFill>
            </a:endParaRPr>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extLst>
      <p:ext uri="{BB962C8B-B14F-4D97-AF65-F5344CB8AC3E}">
        <p14:creationId xmlns:p14="http://schemas.microsoft.com/office/powerpoint/2010/main" val="278249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025" y="967975"/>
            <a:ext cx="9156000" cy="857400"/>
          </a:xfrm>
          <a:prstGeom prst="rect">
            <a:avLst/>
          </a:prstGeom>
        </p:spPr>
        <p:txBody>
          <a:bodyPr lIns="91425" tIns="91425" rIns="91425" bIns="91425" anchor="t" anchorCtr="0">
            <a:noAutofit/>
          </a:bodyPr>
          <a:lstStyle/>
          <a:p>
            <a:pPr lvl="0" rtl="0">
              <a:spcBef>
                <a:spcPts val="0"/>
              </a:spcBef>
              <a:buNone/>
            </a:pPr>
            <a:r>
              <a:rPr lang="en"/>
              <a:t>Credits</a:t>
            </a:r>
          </a:p>
        </p:txBody>
      </p:sp>
      <p:sp>
        <p:nvSpPr>
          <p:cNvPr id="276" name="Shape 276"/>
          <p:cNvSpPr txBox="1">
            <a:spLocks noGrp="1"/>
          </p:cNvSpPr>
          <p:nvPr>
            <p:ph type="body" idx="1"/>
          </p:nvPr>
        </p:nvSpPr>
        <p:spPr>
          <a:xfrm>
            <a:off x="457200" y="1563400"/>
            <a:ext cx="8229600" cy="2503199"/>
          </a:xfrm>
          <a:prstGeom prst="rect">
            <a:avLst/>
          </a:prstGeom>
        </p:spPr>
        <p:txBody>
          <a:bodyPr lIns="91425" tIns="91425" rIns="91425" bIns="91425" anchor="t" anchorCtr="0">
            <a:noAutofit/>
          </a:bodyPr>
          <a:lstStyle/>
          <a:p>
            <a:pPr lvl="0" rtl="0">
              <a:spcBef>
                <a:spcPts val="0"/>
              </a:spcBef>
              <a:buNone/>
            </a:pPr>
            <a:r>
              <a:rPr lang="en" sz="2400">
                <a:solidFill>
                  <a:srgbClr val="FFFFFF"/>
                </a:solidFill>
              </a:rPr>
              <a:t>Special thanks to all the people who made and released these awesome resources for free:</a:t>
            </a:r>
          </a:p>
          <a:p>
            <a:pPr marL="457200" lvl="0" indent="-381000" rtl="0">
              <a:lnSpc>
                <a:spcPct val="115000"/>
              </a:lnSpc>
              <a:spcBef>
                <a:spcPts val="0"/>
              </a:spcBef>
              <a:buClr>
                <a:srgbClr val="FFFFFF"/>
              </a:buClr>
              <a:buSzPct val="100000"/>
            </a:pPr>
            <a:r>
              <a:rPr lang="en" sz="2400">
                <a:solidFill>
                  <a:srgbClr val="FFFFFF"/>
                </a:solidFill>
              </a:rPr>
              <a:t>Presentation template by </a:t>
            </a:r>
            <a:r>
              <a:rPr lang="en" sz="2400" u="sng">
                <a:solidFill>
                  <a:srgbClr val="FFFFFF"/>
                </a:solidFill>
                <a:hlinkClick r:id="rId3"/>
              </a:rPr>
              <a:t>SlidesCarnival</a:t>
            </a:r>
          </a:p>
          <a:p>
            <a:pPr marL="457200" lvl="0" indent="-381000" rtl="0">
              <a:lnSpc>
                <a:spcPct val="115000"/>
              </a:lnSpc>
              <a:spcBef>
                <a:spcPts val="0"/>
              </a:spcBef>
              <a:buClr>
                <a:srgbClr val="FFFFFF"/>
              </a:buClr>
              <a:buSzPct val="100000"/>
            </a:pPr>
            <a:r>
              <a:rPr lang="en" sz="2400">
                <a:solidFill>
                  <a:srgbClr val="FFFFFF"/>
                </a:solidFill>
              </a:rPr>
              <a:t>Photographs by </a:t>
            </a:r>
            <a:r>
              <a:rPr lang="en" sz="2400" u="sng">
                <a:solidFill>
                  <a:srgbClr val="FFFFFF"/>
                </a:solidFill>
                <a:hlinkClick r:id="rId4"/>
              </a:rPr>
              <a:t>Unsplash</a:t>
            </a:r>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extLst>
      <p:ext uri="{BB962C8B-B14F-4D97-AF65-F5344CB8AC3E}">
        <p14:creationId xmlns:p14="http://schemas.microsoft.com/office/powerpoint/2010/main" val="321258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idx="4294967295"/>
          </p:nvPr>
        </p:nvSpPr>
        <p:spPr>
          <a:xfrm>
            <a:off x="622300" y="1193674"/>
            <a:ext cx="7810500" cy="1159799"/>
          </a:xfrm>
          <a:prstGeom prst="rect">
            <a:avLst/>
          </a:prstGeom>
        </p:spPr>
        <p:txBody>
          <a:bodyPr lIns="91425" tIns="91425" rIns="91425" bIns="91425" anchor="t" anchorCtr="0">
            <a:noAutofit/>
          </a:bodyPr>
          <a:lstStyle/>
          <a:p>
            <a:pPr lvl="0">
              <a:spcBef>
                <a:spcPts val="0"/>
              </a:spcBef>
              <a:buNone/>
            </a:pPr>
            <a:r>
              <a:rPr lang="en" sz="4800" dirty="0" smtClean="0"/>
              <a:t>Let’s Talk About Sex</a:t>
            </a:r>
            <a:endParaRPr lang="en" sz="4800" dirty="0"/>
          </a:p>
        </p:txBody>
      </p:sp>
      <p:sp>
        <p:nvSpPr>
          <p:cNvPr id="64" name="Shape 64"/>
          <p:cNvSpPr txBox="1">
            <a:spLocks noGrp="1"/>
          </p:cNvSpPr>
          <p:nvPr>
            <p:ph type="subTitle" idx="4294967295"/>
          </p:nvPr>
        </p:nvSpPr>
        <p:spPr>
          <a:xfrm>
            <a:off x="1275150" y="2376673"/>
            <a:ext cx="6593700" cy="784799"/>
          </a:xfrm>
          <a:prstGeom prst="rect">
            <a:avLst/>
          </a:prstGeom>
        </p:spPr>
        <p:txBody>
          <a:bodyPr lIns="91425" tIns="91425" rIns="91425" bIns="91425" anchor="t" anchorCtr="0">
            <a:noAutofit/>
          </a:bodyPr>
          <a:lstStyle/>
          <a:p>
            <a:pPr lvl="0" rtl="0">
              <a:spcBef>
                <a:spcPts val="0"/>
              </a:spcBef>
              <a:buNone/>
            </a:pPr>
            <a:r>
              <a:rPr lang="en" dirty="0" smtClean="0">
                <a:solidFill>
                  <a:srgbClr val="00B0F0"/>
                </a:solidFill>
              </a:rPr>
              <a:t>Who? </a:t>
            </a:r>
            <a:r>
              <a:rPr lang="en" dirty="0" smtClean="0">
                <a:solidFill>
                  <a:schemeClr val="lt1"/>
                </a:solidFill>
              </a:rPr>
              <a:t>Your Dad</a:t>
            </a:r>
          </a:p>
          <a:p>
            <a:pPr lvl="0" rtl="0">
              <a:spcBef>
                <a:spcPts val="0"/>
              </a:spcBef>
              <a:buNone/>
            </a:pPr>
            <a:r>
              <a:rPr lang="en" dirty="0" smtClean="0">
                <a:solidFill>
                  <a:srgbClr val="00B0F0"/>
                </a:solidFill>
              </a:rPr>
              <a:t>How? </a:t>
            </a:r>
            <a:r>
              <a:rPr lang="en" dirty="0" smtClean="0">
                <a:solidFill>
                  <a:schemeClr val="lt1"/>
                </a:solidFill>
              </a:rPr>
              <a:t>Ask Questions</a:t>
            </a:r>
          </a:p>
          <a:p>
            <a:pPr lvl="0" rtl="0">
              <a:spcBef>
                <a:spcPts val="0"/>
              </a:spcBef>
              <a:buNone/>
            </a:pPr>
            <a:r>
              <a:rPr lang="en" dirty="0" smtClean="0">
                <a:solidFill>
                  <a:srgbClr val="00B0F0"/>
                </a:solidFill>
              </a:rPr>
              <a:t>When? </a:t>
            </a:r>
            <a:r>
              <a:rPr lang="en" dirty="0" smtClean="0">
                <a:solidFill>
                  <a:schemeClr val="lt1"/>
                </a:solidFill>
              </a:rPr>
              <a:t>Now</a:t>
            </a:r>
          </a:p>
          <a:p>
            <a:pPr lvl="0" rtl="0">
              <a:spcBef>
                <a:spcPts val="0"/>
              </a:spcBef>
              <a:buNone/>
            </a:pPr>
            <a:r>
              <a:rPr lang="en" dirty="0" smtClean="0">
                <a:solidFill>
                  <a:srgbClr val="00B0F0"/>
                </a:solidFill>
              </a:rPr>
              <a:t>Why? </a:t>
            </a:r>
            <a:r>
              <a:rPr lang="en" dirty="0" smtClean="0">
                <a:solidFill>
                  <a:schemeClr val="lt1"/>
                </a:solidFill>
              </a:rPr>
              <a:t>Children who talk to their dads know what to do when they have to make a decision.</a:t>
            </a:r>
          </a:p>
          <a:p>
            <a:pPr lvl="0" algn="ctr" rtl="0">
              <a:spcBef>
                <a:spcPts val="0"/>
              </a:spcBef>
              <a:buNone/>
            </a:pPr>
            <a:endParaRPr lang="en" dirty="0">
              <a:solidFill>
                <a:schemeClr val="lt1"/>
              </a:solidFill>
            </a:endParaRPr>
          </a:p>
        </p:txBody>
      </p:sp>
      <p:sp>
        <p:nvSpPr>
          <p:cNvPr id="65" name="Shape 65"/>
          <p:cNvSpPr/>
          <p:nvPr/>
        </p:nvSpPr>
        <p:spPr>
          <a:xfrm>
            <a:off x="6301301" y="1937275"/>
            <a:ext cx="1442480" cy="102977"/>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 name="Shape 305"/>
          <p:cNvSpPr/>
          <p:nvPr/>
        </p:nvSpPr>
        <p:spPr>
          <a:xfrm>
            <a:off x="4148025" y="425450"/>
            <a:ext cx="847950" cy="679450"/>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 name="TextBox 6"/>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685800" y="1964342"/>
            <a:ext cx="7772400" cy="1159799"/>
          </a:xfrm>
          <a:prstGeom prst="rect">
            <a:avLst/>
          </a:prstGeom>
        </p:spPr>
        <p:txBody>
          <a:bodyPr lIns="91425" tIns="91425" rIns="91425" bIns="91425" anchor="b" anchorCtr="0">
            <a:noAutofit/>
          </a:bodyPr>
          <a:lstStyle/>
          <a:p>
            <a:pPr lvl="0" rtl="0">
              <a:spcBef>
                <a:spcPts val="0"/>
              </a:spcBef>
              <a:buNone/>
            </a:pPr>
            <a:r>
              <a:rPr lang="en" sz="6000" dirty="0"/>
              <a:t>1.</a:t>
            </a:r>
          </a:p>
          <a:p>
            <a:pPr lvl="0" rtl="0">
              <a:spcBef>
                <a:spcPts val="0"/>
              </a:spcBef>
              <a:buNone/>
            </a:pPr>
            <a:endParaRPr dirty="0"/>
          </a:p>
          <a:p>
            <a:pPr lvl="0" rtl="0">
              <a:spcBef>
                <a:spcPts val="0"/>
              </a:spcBef>
              <a:buNone/>
            </a:pPr>
            <a:r>
              <a:rPr lang="en" dirty="0" smtClean="0"/>
              <a:t>Some Facts…..</a:t>
            </a:r>
            <a:endParaRPr lang="en" dirty="0"/>
          </a:p>
        </p:txBody>
      </p:sp>
      <p:sp>
        <p:nvSpPr>
          <p:cNvPr id="72" name="Shape 72"/>
          <p:cNvSpPr txBox="1">
            <a:spLocks noGrp="1"/>
          </p:cNvSpPr>
          <p:nvPr>
            <p:ph type="subTitle" idx="1"/>
          </p:nvPr>
        </p:nvSpPr>
        <p:spPr>
          <a:xfrm>
            <a:off x="332873" y="3124141"/>
            <a:ext cx="8185484" cy="784799"/>
          </a:xfrm>
          <a:prstGeom prst="rect">
            <a:avLst/>
          </a:prstGeom>
        </p:spPr>
        <p:txBody>
          <a:bodyPr lIns="91425" tIns="91425" rIns="91425" bIns="91425" anchor="t" anchorCtr="0">
            <a:noAutofit/>
          </a:bodyPr>
          <a:lstStyle/>
          <a:p>
            <a:pPr marL="342900" lvl="0" indent="-342900" algn="l" rtl="0">
              <a:spcBef>
                <a:spcPts val="0"/>
              </a:spcBef>
              <a:buFont typeface="Arial" panose="020B0604020202020204" pitchFamily="34" charset="0"/>
              <a:buChar char="•"/>
            </a:pPr>
            <a:r>
              <a:rPr lang="en" dirty="0" smtClean="0"/>
              <a:t>51.5% of African American teens report that they have never had sex</a:t>
            </a:r>
            <a:r>
              <a:rPr lang="en" baseline="30000" dirty="0" smtClean="0"/>
              <a:t>1</a:t>
            </a:r>
            <a:endParaRPr lang="en" dirty="0" smtClean="0"/>
          </a:p>
          <a:p>
            <a:pPr marL="342900" lvl="0" indent="-342900" algn="l">
              <a:buFont typeface="Arial" panose="020B0604020202020204" pitchFamily="34" charset="0"/>
              <a:buChar char="•"/>
            </a:pPr>
            <a:r>
              <a:rPr lang="en" dirty="0" smtClean="0"/>
              <a:t>40% of teenaged African American males report that they were NOT sexually active</a:t>
            </a:r>
            <a:r>
              <a:rPr lang="en" baseline="30000" dirty="0" smtClean="0"/>
              <a:t>1</a:t>
            </a:r>
            <a:endParaRPr lang="en" dirty="0" smtClean="0"/>
          </a:p>
          <a:p>
            <a:pPr marL="342900" lvl="0" indent="-342900" algn="l" rtl="0">
              <a:spcBef>
                <a:spcPts val="0"/>
              </a:spcBef>
              <a:buFont typeface="Arial" panose="020B0604020202020204" pitchFamily="34" charset="0"/>
              <a:buChar char="•"/>
            </a:pPr>
            <a:r>
              <a:rPr lang="en" dirty="0" smtClean="0"/>
              <a:t>It’s OK to just be friends with a girl</a:t>
            </a:r>
          </a:p>
        </p:txBody>
      </p:sp>
      <p:sp>
        <p:nvSpPr>
          <p:cNvPr id="73" name="Shape 73"/>
          <p:cNvSpPr/>
          <p:nvPr/>
        </p:nvSpPr>
        <p:spPr>
          <a:xfrm>
            <a:off x="3725702" y="378969"/>
            <a:ext cx="1554281" cy="1357622"/>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937452" y="1399800"/>
            <a:ext cx="7284463" cy="819899"/>
          </a:xfrm>
          <a:prstGeom prst="rect">
            <a:avLst/>
          </a:prstGeom>
        </p:spPr>
        <p:txBody>
          <a:bodyPr lIns="91425" tIns="91425" rIns="91425" bIns="91425" anchor="t" anchorCtr="0">
            <a:noAutofit/>
          </a:bodyPr>
          <a:lstStyle/>
          <a:p>
            <a:pPr lvl="0">
              <a:spcBef>
                <a:spcPts val="0"/>
              </a:spcBef>
              <a:buNone/>
            </a:pPr>
            <a:r>
              <a:rPr lang="en" dirty="0" smtClean="0"/>
              <a:t>What’s wrong with having sex too early?</a:t>
            </a:r>
            <a:endParaRPr lang="en" dirty="0"/>
          </a:p>
        </p:txBody>
      </p:sp>
      <p:sp>
        <p:nvSpPr>
          <p:cNvPr id="3" name="Shape 72"/>
          <p:cNvSpPr txBox="1">
            <a:spLocks/>
          </p:cNvSpPr>
          <p:nvPr/>
        </p:nvSpPr>
        <p:spPr>
          <a:xfrm>
            <a:off x="778008" y="2391817"/>
            <a:ext cx="7772400"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Sniglet"/>
              <a:buChar char="✘"/>
              <a:defRPr sz="3000" b="0" i="0" u="none" strike="noStrike" cap="none">
                <a:solidFill>
                  <a:srgbClr val="FFFFFF"/>
                </a:solidFill>
                <a:latin typeface="Sniglet"/>
                <a:ea typeface="Sniglet"/>
                <a:cs typeface="Sniglet"/>
                <a:sym typeface="Sniglet"/>
              </a:defRPr>
            </a:lvl1pPr>
            <a:lvl2pPr marR="0" lvl="1"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2pPr>
            <a:lvl3pPr marR="0" lvl="2"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3pPr>
            <a:lvl4pPr marR="0" lvl="3"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4pPr>
            <a:lvl5pPr marR="0" lvl="4"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5pPr>
            <a:lvl6pPr marR="0" lvl="5"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6pPr>
            <a:lvl7pPr marR="0" lvl="6"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7pPr>
            <a:lvl8pPr marR="0" lvl="7"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8pPr>
            <a:lvl9pPr marR="0" lvl="8"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9pPr>
          </a:lstStyle>
          <a:p>
            <a:pPr>
              <a:buNone/>
            </a:pPr>
            <a:r>
              <a:rPr lang="en" sz="2000" dirty="0" smtClean="0"/>
              <a:t>Unwanted pregnancy</a:t>
            </a:r>
          </a:p>
          <a:p>
            <a:pPr>
              <a:buNone/>
            </a:pPr>
            <a:r>
              <a:rPr lang="en" sz="2000" dirty="0" smtClean="0"/>
              <a:t>HIV/AIDS</a:t>
            </a:r>
          </a:p>
          <a:p>
            <a:pPr>
              <a:buNone/>
            </a:pPr>
            <a:r>
              <a:rPr lang="en" sz="2000" dirty="0" smtClean="0"/>
              <a:t>Bad feelings</a:t>
            </a:r>
          </a:p>
          <a:p>
            <a:pPr>
              <a:buNone/>
            </a:pPr>
            <a:r>
              <a:rPr lang="en" sz="2000" dirty="0"/>
              <a:t>Health </a:t>
            </a:r>
            <a:r>
              <a:rPr lang="en" sz="2000" dirty="0" smtClean="0"/>
              <a:t>problems</a:t>
            </a:r>
          </a:p>
          <a:p>
            <a:pPr>
              <a:buNone/>
            </a:pPr>
            <a:r>
              <a:rPr lang="en" sz="2000" dirty="0" smtClean="0"/>
              <a:t>Sexually transmitted diseases</a:t>
            </a:r>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025" y="967975"/>
            <a:ext cx="9156000" cy="857400"/>
          </a:xfrm>
          <a:prstGeom prst="rect">
            <a:avLst/>
          </a:prstGeom>
        </p:spPr>
        <p:txBody>
          <a:bodyPr lIns="91425" tIns="91425" rIns="91425" bIns="91425" anchor="t" anchorCtr="0">
            <a:noAutofit/>
          </a:bodyPr>
          <a:lstStyle/>
          <a:p>
            <a:pPr lvl="0">
              <a:spcBef>
                <a:spcPts val="0"/>
              </a:spcBef>
              <a:buNone/>
            </a:pPr>
            <a:r>
              <a:rPr lang="en" sz="3200" dirty="0" smtClean="0"/>
              <a:t>Alcohol and Drug Use and Sexual Behaviors</a:t>
            </a:r>
            <a:endParaRPr lang="en" sz="3200" dirty="0"/>
          </a:p>
        </p:txBody>
      </p:sp>
      <p:sp>
        <p:nvSpPr>
          <p:cNvPr id="84" name="Shape 84"/>
          <p:cNvSpPr txBox="1">
            <a:spLocks noGrp="1"/>
          </p:cNvSpPr>
          <p:nvPr>
            <p:ph type="body" idx="1"/>
          </p:nvPr>
        </p:nvSpPr>
        <p:spPr>
          <a:xfrm>
            <a:off x="457175" y="1970654"/>
            <a:ext cx="8229600" cy="2503199"/>
          </a:xfrm>
          <a:prstGeom prst="rect">
            <a:avLst/>
          </a:prstGeom>
        </p:spPr>
        <p:txBody>
          <a:bodyPr lIns="91425" tIns="91425" rIns="91425" bIns="91425" anchor="t" anchorCtr="0">
            <a:noAutofit/>
          </a:bodyPr>
          <a:lstStyle/>
          <a:p>
            <a:pPr marL="457200" lvl="0" indent="-228600" rtl="0">
              <a:spcBef>
                <a:spcPts val="0"/>
              </a:spcBef>
            </a:pPr>
            <a:r>
              <a:rPr lang="en" dirty="0" smtClean="0"/>
              <a:t>Adolescent drinkers are more likely to be sexually active, to have a greater number of partners, and to initiate sexual activity at younger ages.</a:t>
            </a:r>
          </a:p>
          <a:p>
            <a:pPr marL="457200" lvl="0" indent="-228600" rtl="0">
              <a:spcBef>
                <a:spcPts val="0"/>
              </a:spcBef>
            </a:pPr>
            <a:endParaRPr lang="en" dirty="0" smtClean="0"/>
          </a:p>
          <a:p>
            <a:pPr marL="457200" lvl="0" indent="-228600" rtl="0">
              <a:spcBef>
                <a:spcPts val="0"/>
              </a:spcBef>
            </a:pPr>
            <a:r>
              <a:rPr lang="en" dirty="0" smtClean="0"/>
              <a:t>Bad judgement about sexual behaviors</a:t>
            </a:r>
          </a:p>
          <a:p>
            <a:pPr marL="457200" lvl="0" indent="-228600" rtl="0">
              <a:spcBef>
                <a:spcPts val="0"/>
              </a:spcBef>
            </a:pPr>
            <a:endParaRPr lang="en" dirty="0" smtClean="0"/>
          </a:p>
          <a:p>
            <a:pPr marL="457200" lvl="0" indent="-228600" rtl="0">
              <a:spcBef>
                <a:spcPts val="0"/>
              </a:spcBef>
            </a:pPr>
            <a:r>
              <a:rPr lang="en" dirty="0" smtClean="0"/>
              <a:t>Disappointment to family because of consequences of bad judgement around alcohol, drug use, and sex</a:t>
            </a:r>
            <a:endParaRPr lang="en" dirty="0"/>
          </a:p>
          <a:p>
            <a:pPr lvl="0" rtl="0">
              <a:spcBef>
                <a:spcPts val="0"/>
              </a:spcBef>
              <a:buNone/>
            </a:pPr>
            <a:endParaRPr dirty="0"/>
          </a:p>
        </p:txBody>
      </p:sp>
      <p:sp>
        <p:nvSpPr>
          <p:cNvPr id="7" name="Shape 354"/>
          <p:cNvSpPr/>
          <p:nvPr/>
        </p:nvSpPr>
        <p:spPr>
          <a:xfrm>
            <a:off x="4049486" y="172903"/>
            <a:ext cx="852927" cy="795072"/>
          </a:xfrm>
          <a:custGeom>
            <a:avLst/>
            <a:gdLst/>
            <a:ahLst/>
            <a:cxnLst/>
            <a:rect l="0" t="0" r="0" b="0"/>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idx="4294967295"/>
          </p:nvPr>
        </p:nvSpPr>
        <p:spPr>
          <a:xfrm>
            <a:off x="801060" y="1791082"/>
            <a:ext cx="7772400" cy="1159799"/>
          </a:xfrm>
          <a:prstGeom prst="rect">
            <a:avLst/>
          </a:prstGeom>
        </p:spPr>
        <p:txBody>
          <a:bodyPr lIns="91425" tIns="91425" rIns="91425" bIns="91425" anchor="t" anchorCtr="0">
            <a:noAutofit/>
          </a:bodyPr>
          <a:lstStyle/>
          <a:p>
            <a:pPr lvl="0" algn="ctr" rtl="0">
              <a:spcBef>
                <a:spcPts val="0"/>
              </a:spcBef>
              <a:buNone/>
            </a:pPr>
            <a:r>
              <a:rPr lang="en" sz="6000" dirty="0" smtClean="0"/>
              <a:t>Outside </a:t>
            </a:r>
            <a:br>
              <a:rPr lang="en" sz="6000" dirty="0" smtClean="0"/>
            </a:br>
            <a:r>
              <a:rPr lang="en" sz="6000" dirty="0" smtClean="0"/>
              <a:t>influences</a:t>
            </a:r>
            <a:endParaRPr lang="en" sz="6000" dirty="0"/>
          </a:p>
        </p:txBody>
      </p:sp>
      <p:sp>
        <p:nvSpPr>
          <p:cNvPr id="92" name="Shape 92"/>
          <p:cNvSpPr txBox="1">
            <a:spLocks noGrp="1"/>
          </p:cNvSpPr>
          <p:nvPr>
            <p:ph type="subTitle" idx="4294967295"/>
          </p:nvPr>
        </p:nvSpPr>
        <p:spPr>
          <a:xfrm>
            <a:off x="2152674" y="3804216"/>
            <a:ext cx="5136000" cy="784799"/>
          </a:xfrm>
          <a:prstGeom prst="rect">
            <a:avLst/>
          </a:prstGeom>
        </p:spPr>
        <p:txBody>
          <a:bodyPr lIns="91425" tIns="91425" rIns="91425" bIns="91425" anchor="t" anchorCtr="0">
            <a:noAutofit/>
          </a:bodyPr>
          <a:lstStyle/>
          <a:p>
            <a:pPr lvl="0" algn="ctr" rtl="0">
              <a:spcBef>
                <a:spcPts val="0"/>
              </a:spcBef>
              <a:buNone/>
            </a:pPr>
            <a:r>
              <a:rPr lang="en" sz="4000" i="1" dirty="0" smtClean="0"/>
              <a:t>Media</a:t>
            </a:r>
            <a:endParaRPr lang="en" sz="4000" i="1" dirty="0"/>
          </a:p>
        </p:txBody>
      </p:sp>
      <p:grpSp>
        <p:nvGrpSpPr>
          <p:cNvPr id="93" name="Shape 93"/>
          <p:cNvGrpSpPr/>
          <p:nvPr/>
        </p:nvGrpSpPr>
        <p:grpSpPr>
          <a:xfrm rot="12703285">
            <a:off x="5751493" y="1049986"/>
            <a:ext cx="1376117" cy="967172"/>
            <a:chOff x="238125" y="1918825"/>
            <a:chExt cx="1042450" cy="660400"/>
          </a:xfrm>
        </p:grpSpPr>
        <p:sp>
          <p:nvSpPr>
            <p:cNvPr id="94" name="Shape 94"/>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96" name="Shape 96"/>
          <p:cNvGrpSpPr/>
          <p:nvPr/>
        </p:nvGrpSpPr>
        <p:grpSpPr>
          <a:xfrm rot="5114571" flipH="1">
            <a:off x="2435536" y="1328805"/>
            <a:ext cx="728069" cy="1426683"/>
            <a:chOff x="1113100" y="2199475"/>
            <a:chExt cx="801900" cy="709925"/>
          </a:xfrm>
        </p:grpSpPr>
        <p:sp>
          <p:nvSpPr>
            <p:cNvPr id="97" name="Shape 97"/>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99" name="Shape 99"/>
          <p:cNvGrpSpPr/>
          <p:nvPr/>
        </p:nvGrpSpPr>
        <p:grpSpPr>
          <a:xfrm rot="1443682">
            <a:off x="2884177" y="783588"/>
            <a:ext cx="1200620" cy="236128"/>
            <a:chOff x="271125" y="812725"/>
            <a:chExt cx="766525" cy="221725"/>
          </a:xfrm>
        </p:grpSpPr>
        <p:sp>
          <p:nvSpPr>
            <p:cNvPr id="100" name="Shape 100"/>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4" name="Shape 324"/>
          <p:cNvSpPr/>
          <p:nvPr/>
        </p:nvSpPr>
        <p:spPr>
          <a:xfrm>
            <a:off x="4377571" y="724083"/>
            <a:ext cx="686207" cy="1232600"/>
          </a:xfrm>
          <a:custGeom>
            <a:avLst/>
            <a:gdLst/>
            <a:ahLst/>
            <a:cxnLst/>
            <a:rect l="0" t="0" r="0" b="0"/>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 name="Shape 334"/>
          <p:cNvSpPr/>
          <p:nvPr/>
        </p:nvSpPr>
        <p:spPr>
          <a:xfrm>
            <a:off x="2198998" y="397588"/>
            <a:ext cx="967433" cy="795951"/>
          </a:xfrm>
          <a:custGeom>
            <a:avLst/>
            <a:gdLst/>
            <a:ahLst/>
            <a:cxnLst/>
            <a:rect l="0" t="0" r="0" b="0"/>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 name="Shape 331"/>
          <p:cNvSpPr/>
          <p:nvPr/>
        </p:nvSpPr>
        <p:spPr>
          <a:xfrm rot="1126502">
            <a:off x="6418842" y="1936604"/>
            <a:ext cx="526351" cy="844728"/>
          </a:xfrm>
          <a:custGeom>
            <a:avLst/>
            <a:gdLst/>
            <a:ahLst/>
            <a:cxnLst/>
            <a:rect l="0" t="0" r="0" b="0"/>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292"/>
          <p:cNvSpPr/>
          <p:nvPr/>
        </p:nvSpPr>
        <p:spPr>
          <a:xfrm>
            <a:off x="1467260" y="2155431"/>
            <a:ext cx="1133099" cy="853522"/>
          </a:xfrm>
          <a:custGeom>
            <a:avLst/>
            <a:gdLst/>
            <a:ahLst/>
            <a:cxnLst/>
            <a:rect l="0" t="0" r="0" b="0"/>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 name="TextBox 17"/>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idx="4294967295"/>
          </p:nvPr>
        </p:nvSpPr>
        <p:spPr>
          <a:xfrm>
            <a:off x="834474" y="1798494"/>
            <a:ext cx="7772400" cy="1159799"/>
          </a:xfrm>
          <a:prstGeom prst="rect">
            <a:avLst/>
          </a:prstGeom>
        </p:spPr>
        <p:txBody>
          <a:bodyPr lIns="91425" tIns="91425" rIns="91425" bIns="91425" anchor="t" anchorCtr="0">
            <a:noAutofit/>
          </a:bodyPr>
          <a:lstStyle/>
          <a:p>
            <a:pPr lvl="0" algn="ctr" rtl="0">
              <a:spcBef>
                <a:spcPts val="0"/>
              </a:spcBef>
              <a:buNone/>
            </a:pPr>
            <a:r>
              <a:rPr lang="en" sz="6000" dirty="0" smtClean="0"/>
              <a:t>Outside </a:t>
            </a:r>
            <a:br>
              <a:rPr lang="en" sz="6000" dirty="0" smtClean="0"/>
            </a:br>
            <a:r>
              <a:rPr lang="en" sz="6000" dirty="0" smtClean="0"/>
              <a:t>influences</a:t>
            </a:r>
            <a:endParaRPr lang="en" sz="6000" dirty="0"/>
          </a:p>
        </p:txBody>
      </p:sp>
      <p:sp>
        <p:nvSpPr>
          <p:cNvPr id="92" name="Shape 92"/>
          <p:cNvSpPr txBox="1">
            <a:spLocks noGrp="1"/>
          </p:cNvSpPr>
          <p:nvPr>
            <p:ph type="subTitle" idx="4294967295"/>
          </p:nvPr>
        </p:nvSpPr>
        <p:spPr>
          <a:xfrm>
            <a:off x="2152674" y="3804216"/>
            <a:ext cx="5136000" cy="784799"/>
          </a:xfrm>
          <a:prstGeom prst="rect">
            <a:avLst/>
          </a:prstGeom>
        </p:spPr>
        <p:txBody>
          <a:bodyPr lIns="91425" tIns="91425" rIns="91425" bIns="91425" anchor="t" anchorCtr="0">
            <a:noAutofit/>
          </a:bodyPr>
          <a:lstStyle/>
          <a:p>
            <a:pPr lvl="0" algn="ctr" rtl="0">
              <a:spcBef>
                <a:spcPts val="0"/>
              </a:spcBef>
              <a:buNone/>
            </a:pPr>
            <a:r>
              <a:rPr lang="en" sz="4000" i="1" dirty="0" smtClean="0"/>
              <a:t>Peers</a:t>
            </a:r>
            <a:endParaRPr lang="en" sz="4000" i="1" dirty="0"/>
          </a:p>
        </p:txBody>
      </p:sp>
      <p:grpSp>
        <p:nvGrpSpPr>
          <p:cNvPr id="93" name="Shape 93"/>
          <p:cNvGrpSpPr/>
          <p:nvPr/>
        </p:nvGrpSpPr>
        <p:grpSpPr>
          <a:xfrm rot="12156088">
            <a:off x="5549974" y="1019123"/>
            <a:ext cx="1630426" cy="867441"/>
            <a:chOff x="238125" y="1918825"/>
            <a:chExt cx="1042450" cy="660400"/>
          </a:xfrm>
        </p:grpSpPr>
        <p:sp>
          <p:nvSpPr>
            <p:cNvPr id="94" name="Shape 94"/>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99" name="Shape 99"/>
          <p:cNvGrpSpPr/>
          <p:nvPr/>
        </p:nvGrpSpPr>
        <p:grpSpPr>
          <a:xfrm rot="1443682">
            <a:off x="2884177" y="783588"/>
            <a:ext cx="1200620" cy="236128"/>
            <a:chOff x="271125" y="812725"/>
            <a:chExt cx="766525" cy="221725"/>
          </a:xfrm>
        </p:grpSpPr>
        <p:sp>
          <p:nvSpPr>
            <p:cNvPr id="100" name="Shape 100"/>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4" name="Shape 324"/>
          <p:cNvSpPr/>
          <p:nvPr/>
        </p:nvSpPr>
        <p:spPr>
          <a:xfrm>
            <a:off x="4377571" y="724083"/>
            <a:ext cx="686207" cy="1232600"/>
          </a:xfrm>
          <a:custGeom>
            <a:avLst/>
            <a:gdLst/>
            <a:ahLst/>
            <a:cxnLst/>
            <a:rect l="0" t="0" r="0" b="0"/>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 name="Rectangle 1"/>
          <p:cNvSpPr/>
          <p:nvPr/>
        </p:nvSpPr>
        <p:spPr>
          <a:xfrm>
            <a:off x="6334847" y="2120917"/>
            <a:ext cx="1342390" cy="1015663"/>
          </a:xfrm>
          <a:prstGeom prst="rect">
            <a:avLst/>
          </a:prstGeom>
        </p:spPr>
        <p:txBody>
          <a:bodyPr wrap="square">
            <a:spAutoFit/>
          </a:bodyPr>
          <a:lstStyle/>
          <a:p>
            <a:r>
              <a:rPr lang="en" sz="6000" dirty="0" smtClean="0">
                <a:solidFill>
                  <a:srgbClr val="FFFFFF"/>
                </a:solidFill>
                <a:latin typeface="Sniglet"/>
                <a:ea typeface="Sniglet"/>
                <a:cs typeface="Sniglet"/>
                <a:sym typeface="Sniglet"/>
              </a:rPr>
              <a:t>👧</a:t>
            </a:r>
            <a:endParaRPr lang="en-US" sz="6000" dirty="0"/>
          </a:p>
        </p:txBody>
      </p:sp>
      <p:sp>
        <p:nvSpPr>
          <p:cNvPr id="3" name="Rectangle 2"/>
          <p:cNvSpPr/>
          <p:nvPr/>
        </p:nvSpPr>
        <p:spPr>
          <a:xfrm>
            <a:off x="6956986" y="2422729"/>
            <a:ext cx="1031051" cy="1107996"/>
          </a:xfrm>
          <a:prstGeom prst="rect">
            <a:avLst/>
          </a:prstGeom>
        </p:spPr>
        <p:txBody>
          <a:bodyPr wrap="none">
            <a:spAutoFit/>
          </a:bodyPr>
          <a:lstStyle/>
          <a:p>
            <a:r>
              <a:rPr lang="en" sz="6600" dirty="0">
                <a:solidFill>
                  <a:srgbClr val="FFFFFF"/>
                </a:solidFill>
                <a:latin typeface="Sniglet"/>
                <a:ea typeface="Sniglet"/>
                <a:cs typeface="Sniglet"/>
                <a:sym typeface="Sniglet"/>
              </a:rPr>
              <a:t>👦</a:t>
            </a:r>
            <a:endParaRPr lang="en-US" sz="6600" dirty="0"/>
          </a:p>
        </p:txBody>
      </p:sp>
      <p:sp>
        <p:nvSpPr>
          <p:cNvPr id="20" name="Rectangle 19"/>
          <p:cNvSpPr/>
          <p:nvPr/>
        </p:nvSpPr>
        <p:spPr>
          <a:xfrm>
            <a:off x="7548926" y="2061778"/>
            <a:ext cx="1031051" cy="1107996"/>
          </a:xfrm>
          <a:prstGeom prst="rect">
            <a:avLst/>
          </a:prstGeom>
        </p:spPr>
        <p:txBody>
          <a:bodyPr wrap="none">
            <a:spAutoFit/>
          </a:bodyPr>
          <a:lstStyle/>
          <a:p>
            <a:r>
              <a:rPr lang="en" sz="6600" dirty="0">
                <a:solidFill>
                  <a:srgbClr val="FFFFFF"/>
                </a:solidFill>
                <a:latin typeface="Sniglet"/>
                <a:ea typeface="Sniglet"/>
                <a:cs typeface="Sniglet"/>
                <a:sym typeface="Sniglet"/>
              </a:rPr>
              <a:t>👦</a:t>
            </a:r>
            <a:endParaRPr lang="en-US" sz="6600" dirty="0"/>
          </a:p>
        </p:txBody>
      </p:sp>
      <p:sp>
        <p:nvSpPr>
          <p:cNvPr id="21" name="Rectangle 20"/>
          <p:cNvSpPr/>
          <p:nvPr/>
        </p:nvSpPr>
        <p:spPr>
          <a:xfrm>
            <a:off x="6957525" y="1646252"/>
            <a:ext cx="1342390" cy="1015663"/>
          </a:xfrm>
          <a:prstGeom prst="rect">
            <a:avLst/>
          </a:prstGeom>
        </p:spPr>
        <p:txBody>
          <a:bodyPr wrap="square">
            <a:spAutoFit/>
          </a:bodyPr>
          <a:lstStyle/>
          <a:p>
            <a:r>
              <a:rPr lang="en" sz="6000" dirty="0" smtClean="0">
                <a:solidFill>
                  <a:srgbClr val="FFFFFF"/>
                </a:solidFill>
                <a:latin typeface="Sniglet"/>
                <a:ea typeface="Sniglet"/>
                <a:cs typeface="Sniglet"/>
                <a:sym typeface="Sniglet"/>
              </a:rPr>
              <a:t>👧</a:t>
            </a:r>
            <a:endParaRPr lang="en-US" sz="6000" dirty="0"/>
          </a:p>
        </p:txBody>
      </p:sp>
      <p:sp>
        <p:nvSpPr>
          <p:cNvPr id="22" name="Shape 324"/>
          <p:cNvSpPr/>
          <p:nvPr/>
        </p:nvSpPr>
        <p:spPr>
          <a:xfrm>
            <a:off x="2342626" y="490808"/>
            <a:ext cx="534437" cy="1026202"/>
          </a:xfrm>
          <a:custGeom>
            <a:avLst/>
            <a:gdLst/>
            <a:ahLst/>
            <a:cxnLst/>
            <a:rect l="0" t="0" r="0" b="0"/>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 name="Shape 305"/>
          <p:cNvSpPr/>
          <p:nvPr/>
        </p:nvSpPr>
        <p:spPr>
          <a:xfrm>
            <a:off x="1863572" y="366919"/>
            <a:ext cx="386150" cy="309145"/>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 name="Shape 324"/>
          <p:cNvSpPr/>
          <p:nvPr/>
        </p:nvSpPr>
        <p:spPr>
          <a:xfrm>
            <a:off x="1422111" y="500152"/>
            <a:ext cx="534437" cy="1026202"/>
          </a:xfrm>
          <a:custGeom>
            <a:avLst/>
            <a:gdLst/>
            <a:ahLst/>
            <a:cxnLst/>
            <a:rect l="0" t="0" r="0" b="0"/>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 name="Shape 305"/>
          <p:cNvSpPr/>
          <p:nvPr/>
        </p:nvSpPr>
        <p:spPr>
          <a:xfrm rot="175099" flipH="1">
            <a:off x="2064267" y="268146"/>
            <a:ext cx="386150" cy="309145"/>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9" name="TextBox 18"/>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extLst>
      <p:ext uri="{BB962C8B-B14F-4D97-AF65-F5344CB8AC3E}">
        <p14:creationId xmlns:p14="http://schemas.microsoft.com/office/powerpoint/2010/main" val="55276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937452" y="1399800"/>
            <a:ext cx="7284463" cy="819899"/>
          </a:xfrm>
          <a:prstGeom prst="rect">
            <a:avLst/>
          </a:prstGeom>
        </p:spPr>
        <p:txBody>
          <a:bodyPr lIns="91425" tIns="91425" rIns="91425" bIns="91425" anchor="t" anchorCtr="0">
            <a:noAutofit/>
          </a:bodyPr>
          <a:lstStyle/>
          <a:p>
            <a:pPr lvl="0">
              <a:spcBef>
                <a:spcPts val="0"/>
              </a:spcBef>
              <a:buNone/>
            </a:pPr>
            <a:r>
              <a:rPr lang="en" dirty="0" smtClean="0"/>
              <a:t>What can I do?</a:t>
            </a:r>
            <a:endParaRPr lang="en" dirty="0"/>
          </a:p>
        </p:txBody>
      </p:sp>
      <p:sp>
        <p:nvSpPr>
          <p:cNvPr id="3" name="Shape 72"/>
          <p:cNvSpPr txBox="1">
            <a:spLocks/>
          </p:cNvSpPr>
          <p:nvPr/>
        </p:nvSpPr>
        <p:spPr>
          <a:xfrm>
            <a:off x="793375" y="1938458"/>
            <a:ext cx="7772400"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Sniglet"/>
              <a:buChar char="✘"/>
              <a:defRPr sz="3000" b="0" i="0" u="none" strike="noStrike" cap="none">
                <a:solidFill>
                  <a:srgbClr val="FFFFFF"/>
                </a:solidFill>
                <a:latin typeface="Sniglet"/>
                <a:ea typeface="Sniglet"/>
                <a:cs typeface="Sniglet"/>
                <a:sym typeface="Sniglet"/>
              </a:defRPr>
            </a:lvl1pPr>
            <a:lvl2pPr marR="0" lvl="1"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2pPr>
            <a:lvl3pPr marR="0" lvl="2"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3pPr>
            <a:lvl4pPr marR="0" lvl="3"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4pPr>
            <a:lvl5pPr marR="0" lvl="4"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5pPr>
            <a:lvl6pPr marR="0" lvl="5"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6pPr>
            <a:lvl7pPr marR="0" lvl="6"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7pPr>
            <a:lvl8pPr marR="0" lvl="7"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8pPr>
            <a:lvl9pPr marR="0" lvl="8" algn="ctr" rtl="0">
              <a:lnSpc>
                <a:spcPct val="100000"/>
              </a:lnSpc>
              <a:spcBef>
                <a:spcPts val="0"/>
              </a:spcBef>
              <a:spcAft>
                <a:spcPts val="0"/>
              </a:spcAft>
              <a:buClr>
                <a:srgbClr val="FFFFFF"/>
              </a:buClr>
              <a:buSzPct val="100000"/>
              <a:buFont typeface="Sniglet"/>
              <a:buNone/>
              <a:defRPr sz="3000" b="0" i="0" u="none" strike="noStrike" cap="none">
                <a:solidFill>
                  <a:srgbClr val="FFFFFF"/>
                </a:solidFill>
                <a:latin typeface="Sniglet"/>
                <a:ea typeface="Sniglet"/>
                <a:cs typeface="Sniglet"/>
                <a:sym typeface="Sniglet"/>
              </a:defRPr>
            </a:lvl9pPr>
          </a:lstStyle>
          <a:p>
            <a:pPr marL="457200" indent="-457200" algn="l">
              <a:buAutoNum type="arabicPeriod"/>
            </a:pPr>
            <a:r>
              <a:rPr lang="en" sz="2000" dirty="0" smtClean="0"/>
              <a:t>Start asking your dad questions.</a:t>
            </a:r>
          </a:p>
          <a:p>
            <a:pPr marL="457200" indent="-457200" algn="l">
              <a:buAutoNum type="arabicPeriod"/>
            </a:pPr>
            <a:endParaRPr lang="en" sz="2000" dirty="0" smtClean="0"/>
          </a:p>
          <a:p>
            <a:pPr marL="457200" indent="-457200" algn="l">
              <a:buAutoNum type="arabicPeriod"/>
            </a:pPr>
            <a:endParaRPr lang="en" sz="2000" dirty="0" smtClean="0"/>
          </a:p>
          <a:p>
            <a:pPr marL="457200" indent="-457200" algn="l">
              <a:buAutoNum type="arabicPeriod"/>
            </a:pPr>
            <a:endParaRPr lang="en" sz="2000" dirty="0" smtClean="0"/>
          </a:p>
          <a:p>
            <a:pPr marL="457200" indent="-457200" algn="l">
              <a:buAutoNum type="arabicPeriod"/>
            </a:pPr>
            <a:r>
              <a:rPr lang="en" sz="2000" dirty="0" smtClean="0"/>
              <a:t>Make sure your friends don’t make you do things you don’t want to do.</a:t>
            </a:r>
          </a:p>
          <a:p>
            <a:pPr marL="457200" indent="-457200" algn="l">
              <a:buAutoNum type="arabicPeriod"/>
            </a:pPr>
            <a:endParaRPr lang="en" sz="2000" dirty="0"/>
          </a:p>
          <a:p>
            <a:pPr marL="457200" indent="-457200" algn="l">
              <a:buAutoNum type="arabicPeriod"/>
            </a:pPr>
            <a:r>
              <a:rPr lang="en" sz="2000" dirty="0" smtClean="0"/>
              <a:t>Don’t hang out with anyone who can stop you from reaching your dreams.</a:t>
            </a:r>
          </a:p>
        </p:txBody>
      </p:sp>
      <p:sp>
        <p:nvSpPr>
          <p:cNvPr id="2" name="TextBox 1"/>
          <p:cNvSpPr txBox="1"/>
          <p:nvPr/>
        </p:nvSpPr>
        <p:spPr>
          <a:xfrm>
            <a:off x="1352388" y="2330857"/>
            <a:ext cx="6654373" cy="954107"/>
          </a:xfrm>
          <a:prstGeom prst="rect">
            <a:avLst/>
          </a:prstGeom>
          <a:noFill/>
        </p:spPr>
        <p:txBody>
          <a:bodyPr wrap="square" rtlCol="0">
            <a:spAutoFit/>
          </a:bodyPr>
          <a:lstStyle/>
          <a:p>
            <a:pPr marL="342900" lvl="8" indent="-342900">
              <a:buFont typeface="Arial" panose="020B0604020202020204" pitchFamily="34" charset="0"/>
              <a:buChar char="•"/>
            </a:pPr>
            <a:r>
              <a:rPr lang="en" dirty="0">
                <a:solidFill>
                  <a:schemeClr val="bg1"/>
                </a:solidFill>
                <a:latin typeface="Sniglet" panose="020B0604020202020204" charset="0"/>
              </a:rPr>
              <a:t>What do you want to know?</a:t>
            </a:r>
          </a:p>
          <a:p>
            <a:pPr marL="342900" lvl="8" indent="-342900">
              <a:buFont typeface="Arial" panose="020B0604020202020204" pitchFamily="34" charset="0"/>
              <a:buChar char="•"/>
            </a:pPr>
            <a:r>
              <a:rPr lang="en" dirty="0">
                <a:solidFill>
                  <a:schemeClr val="bg1"/>
                </a:solidFill>
                <a:latin typeface="Sniglet" panose="020B0604020202020204" charset="0"/>
              </a:rPr>
              <a:t>Be specific</a:t>
            </a:r>
          </a:p>
          <a:p>
            <a:pPr marL="342900" lvl="8" indent="-342900">
              <a:buFont typeface="Arial" panose="020B0604020202020204" pitchFamily="34" charset="0"/>
              <a:buChar char="•"/>
            </a:pPr>
            <a:r>
              <a:rPr lang="en" dirty="0">
                <a:solidFill>
                  <a:schemeClr val="bg1"/>
                </a:solidFill>
                <a:latin typeface="Sniglet" panose="020B0604020202020204" charset="0"/>
              </a:rPr>
              <a:t>Ask him what HE THINKS about you having sex when you are young.</a:t>
            </a:r>
          </a:p>
          <a:p>
            <a:endParaRPr lang="en-US" dirty="0"/>
          </a:p>
        </p:txBody>
      </p:sp>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extLst>
      <p:ext uri="{BB962C8B-B14F-4D97-AF65-F5344CB8AC3E}">
        <p14:creationId xmlns:p14="http://schemas.microsoft.com/office/powerpoint/2010/main" val="355757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0" y="107363"/>
            <a:ext cx="9156000" cy="857400"/>
          </a:xfrm>
          <a:prstGeom prst="rect">
            <a:avLst/>
          </a:prstGeom>
        </p:spPr>
        <p:txBody>
          <a:bodyPr lIns="91425" tIns="91425" rIns="91425" bIns="91425" anchor="t" anchorCtr="0">
            <a:noAutofit/>
          </a:bodyPr>
          <a:lstStyle/>
          <a:p>
            <a:pPr lvl="0" rtl="0">
              <a:spcBef>
                <a:spcPts val="0"/>
              </a:spcBef>
              <a:buNone/>
            </a:pPr>
            <a:r>
              <a:rPr lang="en" sz="4800" dirty="0" smtClean="0"/>
              <a:t>FIRSTS</a:t>
            </a:r>
            <a:endParaRPr lang="en" sz="4800" dirty="0"/>
          </a:p>
        </p:txBody>
      </p:sp>
      <p:sp>
        <p:nvSpPr>
          <p:cNvPr id="127" name="Shape 127"/>
          <p:cNvSpPr txBox="1">
            <a:spLocks noGrp="1"/>
          </p:cNvSpPr>
          <p:nvPr>
            <p:ph type="body" idx="1"/>
          </p:nvPr>
        </p:nvSpPr>
        <p:spPr>
          <a:xfrm>
            <a:off x="648319" y="2254515"/>
            <a:ext cx="2097581" cy="442530"/>
          </a:xfrm>
          <a:prstGeom prst="rect">
            <a:avLst/>
          </a:prstGeom>
        </p:spPr>
        <p:txBody>
          <a:bodyPr lIns="91425" tIns="91425" rIns="91425" bIns="91425" anchor="t" anchorCtr="0">
            <a:noAutofit/>
          </a:bodyPr>
          <a:lstStyle/>
          <a:p>
            <a:pPr lvl="0" algn="ctr" rtl="0">
              <a:spcBef>
                <a:spcPts val="0"/>
              </a:spcBef>
              <a:buNone/>
            </a:pPr>
            <a:r>
              <a:rPr lang="en-US" sz="1600" dirty="0" smtClean="0"/>
              <a:t>Barack</a:t>
            </a:r>
            <a:r>
              <a:rPr lang="en" sz="1600" dirty="0" smtClean="0"/>
              <a:t> Obama</a:t>
            </a:r>
            <a:endParaRPr lang="en" sz="1600" dirty="0"/>
          </a:p>
        </p:txBody>
      </p:sp>
      <p:sp>
        <p:nvSpPr>
          <p:cNvPr id="131" name="Shape 131"/>
          <p:cNvSpPr/>
          <p:nvPr/>
        </p:nvSpPr>
        <p:spPr>
          <a:xfrm>
            <a:off x="1002315" y="648203"/>
            <a:ext cx="1454257" cy="1618488"/>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pic>
        <p:nvPicPr>
          <p:cNvPr id="8" name="Picture 15" descr="C:\Users\mkashlan\Desktop\img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902" y="727022"/>
            <a:ext cx="1275082" cy="141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131"/>
          <p:cNvSpPr/>
          <p:nvPr/>
        </p:nvSpPr>
        <p:spPr>
          <a:xfrm>
            <a:off x="3925546" y="3010665"/>
            <a:ext cx="1344906" cy="17354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 name="Shape 127"/>
          <p:cNvSpPr txBox="1">
            <a:spLocks/>
          </p:cNvSpPr>
          <p:nvPr/>
        </p:nvSpPr>
        <p:spPr>
          <a:xfrm>
            <a:off x="3488193" y="4656812"/>
            <a:ext cx="1920609" cy="44253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Sniglet"/>
              <a:buChar char="✘"/>
              <a:defRPr sz="2000" b="0" i="0" u="none" strike="noStrike" cap="none">
                <a:solidFill>
                  <a:srgbClr val="FFFFFF"/>
                </a:solidFill>
                <a:latin typeface="Sniglet"/>
                <a:ea typeface="Sniglet"/>
                <a:cs typeface="Sniglet"/>
                <a:sym typeface="Sniglet"/>
              </a:defRPr>
            </a:lvl1pPr>
            <a:lvl2pPr marR="0" lvl="1"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2pPr>
            <a:lvl3pPr marR="0" lvl="2"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3pPr>
            <a:lvl4pPr marR="0" lvl="3"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4pPr>
            <a:lvl5pPr marR="0" lvl="4"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5pPr>
            <a:lvl6pPr marR="0" lvl="5"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6pPr>
            <a:lvl7pPr marR="0" lvl="6"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7pPr>
            <a:lvl8pPr marR="0" lvl="7"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8pPr>
            <a:lvl9pPr marR="0" lvl="8"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9pPr>
          </a:lstStyle>
          <a:p>
            <a:pPr algn="ctr">
              <a:buFont typeface="Sniglet"/>
              <a:buNone/>
            </a:pPr>
            <a:r>
              <a:rPr lang="en-US" sz="1600" dirty="0" err="1" smtClean="0"/>
              <a:t>Guion</a:t>
            </a:r>
            <a:r>
              <a:rPr lang="en-US" sz="1600" dirty="0" smtClean="0"/>
              <a:t> “Guy” </a:t>
            </a:r>
            <a:r>
              <a:rPr lang="en-US" sz="1600" dirty="0" err="1" smtClean="0"/>
              <a:t>Bluford</a:t>
            </a:r>
            <a:endParaRPr lang="en" sz="1600" dirty="0"/>
          </a:p>
        </p:txBody>
      </p:sp>
      <p:sp>
        <p:nvSpPr>
          <p:cNvPr id="13" name="Shape 131"/>
          <p:cNvSpPr/>
          <p:nvPr/>
        </p:nvSpPr>
        <p:spPr>
          <a:xfrm>
            <a:off x="3764976" y="887178"/>
            <a:ext cx="1568186" cy="1803134"/>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27"/>
          <p:cNvSpPr txBox="1">
            <a:spLocks/>
          </p:cNvSpPr>
          <p:nvPr/>
        </p:nvSpPr>
        <p:spPr>
          <a:xfrm>
            <a:off x="3883068" y="2564842"/>
            <a:ext cx="1450094" cy="44253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Sniglet"/>
              <a:buChar char="✘"/>
              <a:defRPr sz="2000" b="0" i="0" u="none" strike="noStrike" cap="none">
                <a:solidFill>
                  <a:srgbClr val="FFFFFF"/>
                </a:solidFill>
                <a:latin typeface="Sniglet"/>
                <a:ea typeface="Sniglet"/>
                <a:cs typeface="Sniglet"/>
                <a:sym typeface="Sniglet"/>
              </a:defRPr>
            </a:lvl1pPr>
            <a:lvl2pPr marR="0" lvl="1"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2pPr>
            <a:lvl3pPr marR="0" lvl="2"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3pPr>
            <a:lvl4pPr marR="0" lvl="3"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4pPr>
            <a:lvl5pPr marR="0" lvl="4"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5pPr>
            <a:lvl6pPr marR="0" lvl="5"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6pPr>
            <a:lvl7pPr marR="0" lvl="6"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7pPr>
            <a:lvl8pPr marR="0" lvl="7"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8pPr>
            <a:lvl9pPr marR="0" lvl="8"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9pPr>
          </a:lstStyle>
          <a:p>
            <a:pPr algn="ctr">
              <a:buFont typeface="Sniglet"/>
              <a:buNone/>
            </a:pPr>
            <a:r>
              <a:rPr lang="en-US" sz="1600" dirty="0" smtClean="0"/>
              <a:t>Althea Gibson</a:t>
            </a:r>
            <a:endParaRPr lang="en" sz="1600" dirty="0"/>
          </a:p>
        </p:txBody>
      </p:sp>
      <p:sp>
        <p:nvSpPr>
          <p:cNvPr id="16" name="Shape 131"/>
          <p:cNvSpPr/>
          <p:nvPr/>
        </p:nvSpPr>
        <p:spPr>
          <a:xfrm>
            <a:off x="739786" y="3093411"/>
            <a:ext cx="1984456" cy="1627202"/>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127"/>
          <p:cNvSpPr txBox="1">
            <a:spLocks/>
          </p:cNvSpPr>
          <p:nvPr/>
        </p:nvSpPr>
        <p:spPr>
          <a:xfrm>
            <a:off x="276939" y="4626827"/>
            <a:ext cx="2820831" cy="44253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Sniglet"/>
              <a:buChar char="✘"/>
              <a:defRPr sz="2000" b="0" i="0" u="none" strike="noStrike" cap="none">
                <a:solidFill>
                  <a:srgbClr val="FFFFFF"/>
                </a:solidFill>
                <a:latin typeface="Sniglet"/>
                <a:ea typeface="Sniglet"/>
                <a:cs typeface="Sniglet"/>
                <a:sym typeface="Sniglet"/>
              </a:defRPr>
            </a:lvl1pPr>
            <a:lvl2pPr marR="0" lvl="1"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2pPr>
            <a:lvl3pPr marR="0" lvl="2"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3pPr>
            <a:lvl4pPr marR="0" lvl="3"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4pPr>
            <a:lvl5pPr marR="0" lvl="4"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5pPr>
            <a:lvl6pPr marR="0" lvl="5"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6pPr>
            <a:lvl7pPr marR="0" lvl="6"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7pPr>
            <a:lvl8pPr marR="0" lvl="7"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8pPr>
            <a:lvl9pPr marR="0" lvl="8"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9pPr>
          </a:lstStyle>
          <a:p>
            <a:pPr algn="ctr">
              <a:buFont typeface="Sniglet"/>
              <a:buNone/>
            </a:pPr>
            <a:r>
              <a:rPr lang="en-US" sz="1600" dirty="0" smtClean="0"/>
              <a:t>Clarence “Skip” Ellis</a:t>
            </a:r>
            <a:endParaRPr lang="en" sz="1600" dirty="0"/>
          </a:p>
        </p:txBody>
      </p:sp>
      <p:sp>
        <p:nvSpPr>
          <p:cNvPr id="19" name="Shape 131"/>
          <p:cNvSpPr/>
          <p:nvPr/>
        </p:nvSpPr>
        <p:spPr>
          <a:xfrm>
            <a:off x="6015549" y="578087"/>
            <a:ext cx="2591126" cy="197479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0" name="Shape 127"/>
          <p:cNvSpPr txBox="1">
            <a:spLocks/>
          </p:cNvSpPr>
          <p:nvPr/>
        </p:nvSpPr>
        <p:spPr>
          <a:xfrm>
            <a:off x="6120037" y="2439558"/>
            <a:ext cx="2261216" cy="44253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Sniglet"/>
              <a:buChar char="✘"/>
              <a:defRPr sz="2000" b="0" i="0" u="none" strike="noStrike" cap="none">
                <a:solidFill>
                  <a:srgbClr val="FFFFFF"/>
                </a:solidFill>
                <a:latin typeface="Sniglet"/>
                <a:ea typeface="Sniglet"/>
                <a:cs typeface="Sniglet"/>
                <a:sym typeface="Sniglet"/>
              </a:defRPr>
            </a:lvl1pPr>
            <a:lvl2pPr marR="0" lvl="1"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2pPr>
            <a:lvl3pPr marR="0" lvl="2"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3pPr>
            <a:lvl4pPr marR="0" lvl="3"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4pPr>
            <a:lvl5pPr marR="0" lvl="4"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5pPr>
            <a:lvl6pPr marR="0" lvl="5"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6pPr>
            <a:lvl7pPr marR="0" lvl="6"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7pPr>
            <a:lvl8pPr marR="0" lvl="7"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8pPr>
            <a:lvl9pPr marR="0" lvl="8"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9pPr>
          </a:lstStyle>
          <a:p>
            <a:pPr algn="ctr">
              <a:buFont typeface="Sniglet"/>
              <a:buNone/>
            </a:pPr>
            <a:r>
              <a:rPr lang="en-US" sz="1600" dirty="0" smtClean="0"/>
              <a:t>Shirley Chisholm </a:t>
            </a:r>
            <a:endParaRPr lang="en" sz="1600" dirty="0"/>
          </a:p>
        </p:txBody>
      </p:sp>
      <p:sp>
        <p:nvSpPr>
          <p:cNvPr id="22" name="Shape 131"/>
          <p:cNvSpPr/>
          <p:nvPr/>
        </p:nvSpPr>
        <p:spPr>
          <a:xfrm>
            <a:off x="6015549" y="3093411"/>
            <a:ext cx="2617466" cy="1563401"/>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 name="Shape 127"/>
          <p:cNvSpPr txBox="1">
            <a:spLocks/>
          </p:cNvSpPr>
          <p:nvPr/>
        </p:nvSpPr>
        <p:spPr>
          <a:xfrm>
            <a:off x="6380050" y="4570393"/>
            <a:ext cx="2189278" cy="44253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Sniglet"/>
              <a:buChar char="✘"/>
              <a:defRPr sz="2000" b="0" i="0" u="none" strike="noStrike" cap="none">
                <a:solidFill>
                  <a:srgbClr val="FFFFFF"/>
                </a:solidFill>
                <a:latin typeface="Sniglet"/>
                <a:ea typeface="Sniglet"/>
                <a:cs typeface="Sniglet"/>
                <a:sym typeface="Sniglet"/>
              </a:defRPr>
            </a:lvl1pPr>
            <a:lvl2pPr marR="0" lvl="1"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2pPr>
            <a:lvl3pPr marR="0" lvl="2"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3pPr>
            <a:lvl4pPr marR="0" lvl="3"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4pPr>
            <a:lvl5pPr marR="0" lvl="4"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5pPr>
            <a:lvl6pPr marR="0" lvl="5"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6pPr>
            <a:lvl7pPr marR="0" lvl="6"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7pPr>
            <a:lvl8pPr marR="0" lvl="7"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8pPr>
            <a:lvl9pPr marR="0" lvl="8" algn="l" rtl="0">
              <a:lnSpc>
                <a:spcPct val="100000"/>
              </a:lnSpc>
              <a:spcBef>
                <a:spcPts val="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9pPr>
          </a:lstStyle>
          <a:p>
            <a:pPr algn="ctr">
              <a:buFont typeface="Sniglet"/>
              <a:buNone/>
            </a:pPr>
            <a:r>
              <a:rPr lang="en-US" sz="1600" dirty="0" smtClean="0"/>
              <a:t>Jackie Robinson</a:t>
            </a:r>
            <a:endParaRPr lang="en" sz="1600" dirty="0"/>
          </a:p>
        </p:txBody>
      </p:sp>
      <p:pic>
        <p:nvPicPr>
          <p:cNvPr id="1028" name="Picture 4" descr="http://blackhistory-101.com/wp-content/uploads/2015/02/gibs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520" y="918932"/>
            <a:ext cx="1359795" cy="16735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performgroup.com/di/library/sporting_news/b3/c9/jackie-robinson-041515-sn-ftrjpg_9piq61thvj0u1j5bb3hkalm0a.jpg?t=-11155722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0837" y="3154514"/>
            <a:ext cx="2408491" cy="1354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hirley chishol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9376" y="648203"/>
            <a:ext cx="2249812" cy="18345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guion bluford"/>
          <p:cNvPicPr>
            <a:picLocks noChangeAspect="1" noChangeArrowheads="1"/>
          </p:cNvPicPr>
          <p:nvPr/>
        </p:nvPicPr>
        <p:blipFill rotWithShape="1">
          <a:blip r:embed="rId7">
            <a:extLst>
              <a:ext uri="{28A0092B-C50C-407E-A947-70E740481C1C}">
                <a14:useLocalDpi xmlns:a14="http://schemas.microsoft.com/office/drawing/2010/main" val="0"/>
              </a:ext>
            </a:extLst>
          </a:blip>
          <a:srcRect l="10992" r="10755"/>
          <a:stretch/>
        </p:blipFill>
        <p:spPr bwMode="auto">
          <a:xfrm>
            <a:off x="4019843" y="3060986"/>
            <a:ext cx="1176543" cy="15658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onnections.cu.edu/sites/default/files/wp-content/uploads/2014/05/clarence-skip-ellis-05-29-2014.jpg"/>
          <p:cNvPicPr>
            <a:picLocks noChangeAspect="1" noChangeArrowheads="1"/>
          </p:cNvPicPr>
          <p:nvPr/>
        </p:nvPicPr>
        <p:blipFill rotWithShape="1">
          <a:blip r:embed="rId8">
            <a:extLst>
              <a:ext uri="{28A0092B-C50C-407E-A947-70E740481C1C}">
                <a14:useLocalDpi xmlns:a14="http://schemas.microsoft.com/office/drawing/2010/main" val="0"/>
              </a:ext>
            </a:extLst>
          </a:blip>
          <a:srcRect l="21280"/>
          <a:stretch/>
        </p:blipFill>
        <p:spPr bwMode="auto">
          <a:xfrm>
            <a:off x="872673" y="3133634"/>
            <a:ext cx="1713539" cy="145297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2372</Words>
  <Application>Microsoft Office PowerPoint</Application>
  <PresentationFormat>On-screen Show (16:9)</PresentationFormat>
  <Paragraphs>226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Walter Turncoat</vt:lpstr>
      <vt:lpstr>Arial</vt:lpstr>
      <vt:lpstr>Sniglet</vt:lpstr>
      <vt:lpstr>Ursula template</vt:lpstr>
      <vt:lpstr>Strengthening Father-Son Communication</vt:lpstr>
      <vt:lpstr>Let’s Talk About Sex</vt:lpstr>
      <vt:lpstr>1.  Some Facts…..</vt:lpstr>
      <vt:lpstr>PowerPoint Presentation</vt:lpstr>
      <vt:lpstr>Alcohol and Drug Use and Sexual Behaviors</vt:lpstr>
      <vt:lpstr>Outside  influences</vt:lpstr>
      <vt:lpstr>Outside  influences</vt:lpstr>
      <vt:lpstr>PowerPoint Presentation</vt:lpstr>
      <vt:lpstr>FIRSTS</vt:lpstr>
      <vt:lpstr>Reach for your Dreams</vt:lpstr>
      <vt:lpstr>What can I do?</vt:lpstr>
      <vt:lpstr>An Exercise</vt:lpstr>
      <vt:lpstr>References</vt:lpstr>
      <vt:lpstr>Image Citations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Father-Son Communication</dc:title>
  <dc:creator>Odom, Raven</dc:creator>
  <cp:lastModifiedBy>School of Public Health</cp:lastModifiedBy>
  <cp:revision>32</cp:revision>
  <dcterms:modified xsi:type="dcterms:W3CDTF">2022-03-31T17:28:34Z</dcterms:modified>
</cp:coreProperties>
</file>