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3"/>
  </p:notesMasterIdLst>
  <p:handoutMasterIdLst>
    <p:handoutMasterId r:id="rId14"/>
  </p:handoutMasterIdLst>
  <p:sldIdLst>
    <p:sldId id="256" r:id="rId2"/>
    <p:sldId id="262" r:id="rId3"/>
    <p:sldId id="257" r:id="rId4"/>
    <p:sldId id="259" r:id="rId5"/>
    <p:sldId id="260" r:id="rId6"/>
    <p:sldId id="258" r:id="rId7"/>
    <p:sldId id="284" r:id="rId8"/>
    <p:sldId id="285" r:id="rId9"/>
    <p:sldId id="286" r:id="rId10"/>
    <p:sldId id="280" r:id="rId11"/>
    <p:sldId id="287" r:id="rId12"/>
  </p:sldIdLst>
  <p:sldSz cx="9144000" cy="5143500" type="screen16x9"/>
  <p:notesSz cx="6858000" cy="9144000"/>
  <p:embeddedFontLst>
    <p:embeddedFont>
      <p:font typeface="Montserrat" panose="020B0604020202020204" charset="0"/>
      <p:regular r:id="rId15"/>
      <p:bold r:id="rId16"/>
    </p:embeddedFont>
    <p:embeddedFont>
      <p:font typeface="Droid Serif"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BD0FF79-13A7-4F67-900B-398882E68083}">
  <a:tblStyle styleId="{1BD0FF79-13A7-4F67-900B-398882E68083}"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5349" autoAdjust="0"/>
  </p:normalViewPr>
  <p:slideViewPr>
    <p:cSldViewPr snapToGrid="0">
      <p:cViewPr varScale="1">
        <p:scale>
          <a:sx n="114" d="100"/>
          <a:sy n="114" d="100"/>
        </p:scale>
        <p:origin x="1524" y="108"/>
      </p:cViewPr>
      <p:guideLst/>
    </p:cSldViewPr>
  </p:slideViewPr>
  <p:outlineViewPr>
    <p:cViewPr>
      <p:scale>
        <a:sx n="33" d="100"/>
        <a:sy n="33" d="100"/>
      </p:scale>
      <p:origin x="0" y="-306"/>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81964E-C500-46E9-8806-32B1C93AA8C9}" type="datetimeFigureOut">
              <a:rPr lang="en-US" smtClean="0"/>
              <a:t>3/31/2022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9A5BB7-0482-4B51-860B-2EE2F5B264C7}" type="slidenum">
              <a:rPr lang="en-US" smtClean="0"/>
              <a:t>‹#›</a:t>
            </a:fld>
            <a:endParaRPr lang="en-US"/>
          </a:p>
        </p:txBody>
      </p:sp>
    </p:spTree>
    <p:extLst>
      <p:ext uri="{BB962C8B-B14F-4D97-AF65-F5344CB8AC3E}">
        <p14:creationId xmlns:p14="http://schemas.microsoft.com/office/powerpoint/2010/main" val="7887642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
        <p:nvSpPr>
          <p:cNvPr id="2" name="Slide Number Placeholder 1"/>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1597B-5AA6-42E4-9C02-8B41BADADC57}" type="slidenum">
              <a:rPr lang="en-US" smtClean="0"/>
              <a:t>‹#›</a:t>
            </a:fld>
            <a:endParaRPr lang="en-US"/>
          </a:p>
        </p:txBody>
      </p:sp>
    </p:spTree>
  </p:cSld>
  <p:clrMap bg1="lt1" tx1="dk1" bg2="dk2" tx2="lt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pPr algn="ctr"/>
            <a:r>
              <a:rPr lang="en-US" altLang="en-US" sz="2400" b="1" i="0" u="sng" dirty="0" smtClean="0"/>
              <a:t>Facilitator Script</a:t>
            </a:r>
          </a:p>
          <a:p>
            <a:pPr algn="ctr"/>
            <a:r>
              <a:rPr lang="en-US" altLang="en-US" sz="1200" b="0" i="1" dirty="0" smtClean="0"/>
              <a:t>(Read the text in the</a:t>
            </a:r>
            <a:r>
              <a:rPr lang="en-US" altLang="en-US" sz="1200" b="0" i="1" baseline="0" dirty="0" smtClean="0"/>
              <a:t> boxes as you go through the PowerPoint slides)</a:t>
            </a:r>
          </a:p>
          <a:p>
            <a:endParaRPr lang="en-US" altLang="en-US" sz="1600" dirty="0" smtClean="0"/>
          </a:p>
          <a:p>
            <a:r>
              <a:rPr lang="en-US" altLang="en-US" sz="1600" dirty="0" smtClean="0"/>
              <a:t>Today we are going to discuss how you can communicate</a:t>
            </a:r>
            <a:r>
              <a:rPr lang="en-US" altLang="en-US" sz="1600" baseline="0" dirty="0" smtClean="0"/>
              <a:t> </a:t>
            </a:r>
            <a:r>
              <a:rPr lang="en-US" altLang="en-US" sz="1600" dirty="0" smtClean="0"/>
              <a:t>with your son about sexuality issues. </a:t>
            </a:r>
          </a:p>
          <a:p>
            <a:endParaRPr lang="en-US" altLang="en-US" sz="1600" dirty="0"/>
          </a:p>
          <a:p>
            <a:r>
              <a:rPr lang="en-US" altLang="en-US" sz="1600" dirty="0" smtClean="0"/>
              <a:t>We will focus on what you can do as a father to prevent your son from having sex too soon.  </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11</a:t>
            </a:fld>
            <a:endParaRPr lang="en-US"/>
          </a:p>
        </p:txBody>
      </p:sp>
    </p:spTree>
    <p:extLst>
      <p:ext uri="{BB962C8B-B14F-4D97-AF65-F5344CB8AC3E}">
        <p14:creationId xmlns:p14="http://schemas.microsoft.com/office/powerpoint/2010/main" val="411430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223657"/>
            <a:ext cx="5486399" cy="4114800"/>
          </a:xfrm>
          <a:prstGeom prst="rect">
            <a:avLst/>
          </a:prstGeom>
          <a:ln>
            <a:solidFill>
              <a:schemeClr val="tx1"/>
            </a:solidFill>
          </a:ln>
        </p:spPr>
        <p:txBody>
          <a:bodyPr lIns="91425" tIns="91425" rIns="91425" bIns="91425" anchor="t" anchorCtr="0">
            <a:noAutofit/>
          </a:bodyPr>
          <a:lstStyle/>
          <a:p>
            <a:pPr>
              <a:lnSpc>
                <a:spcPct val="90000"/>
              </a:lnSpc>
            </a:pPr>
            <a:r>
              <a:rPr lang="en-US" altLang="en-US" sz="1400" dirty="0" smtClean="0"/>
              <a:t>How many of you find it hard to talk to your son about sex?</a:t>
            </a:r>
          </a:p>
          <a:p>
            <a:pPr>
              <a:lnSpc>
                <a:spcPct val="90000"/>
              </a:lnSpc>
            </a:pPr>
            <a:r>
              <a:rPr lang="en-US" altLang="en-US" sz="1400" dirty="0" smtClean="0"/>
              <a:t>Why do you think it is difficult to talk about sex with your son?</a:t>
            </a:r>
          </a:p>
          <a:p>
            <a:pPr>
              <a:lnSpc>
                <a:spcPct val="90000"/>
              </a:lnSpc>
            </a:pPr>
            <a:endParaRPr lang="en-US" altLang="en-US" sz="1400" dirty="0" smtClean="0"/>
          </a:p>
          <a:p>
            <a:pPr>
              <a:lnSpc>
                <a:spcPct val="90000"/>
              </a:lnSpc>
            </a:pPr>
            <a:r>
              <a:rPr lang="en-US" altLang="en-US" sz="1400" dirty="0" smtClean="0"/>
              <a:t>Understanding the barriers to communicating with your sons about sex will help you overcome them. Your son probably also finds it hard to talk to you about sex. It will take effort on both of your parts to reach a comfort zone concerning talking about sexuality. </a:t>
            </a:r>
          </a:p>
          <a:p>
            <a:pPr>
              <a:lnSpc>
                <a:spcPct val="90000"/>
              </a:lnSpc>
            </a:pPr>
            <a:endParaRPr lang="en-US" altLang="en-US" sz="1400" dirty="0" smtClean="0"/>
          </a:p>
          <a:p>
            <a:pPr>
              <a:lnSpc>
                <a:spcPct val="90000"/>
              </a:lnSpc>
            </a:pPr>
            <a:r>
              <a:rPr lang="en-US" altLang="en-US" sz="1400" dirty="0" smtClean="0"/>
              <a:t>Start to become aware of opportunities to talk about sex with your son. For example, if the two of you are watching television and a sexual scene is on, ask your son what he thinks of it and give him your opinion. </a:t>
            </a:r>
          </a:p>
          <a:p>
            <a:pPr>
              <a:lnSpc>
                <a:spcPct val="90000"/>
              </a:lnSpc>
            </a:pPr>
            <a:endParaRPr lang="en-US" altLang="en-US" sz="1400" dirty="0"/>
          </a:p>
          <a:p>
            <a:pPr>
              <a:lnSpc>
                <a:spcPct val="90000"/>
              </a:lnSpc>
            </a:pPr>
            <a:r>
              <a:rPr lang="en-US" altLang="en-US" sz="1400" dirty="0" smtClean="0"/>
              <a:t>Every time you initiate conversations about sex the comfort level increases. Additionally, letting your son know your thoughts and opinions about sex will help him to form his own.</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r>
              <a:rPr lang="en-US" altLang="en-US" sz="1600" dirty="0" smtClean="0"/>
              <a:t>Knowing about the different stages of sexual development that adolescents go through will help you gain perspective about your sons sexuality.  </a:t>
            </a:r>
          </a:p>
          <a:p>
            <a:endParaRPr lang="en-US" altLang="en-US" sz="1600" dirty="0" smtClean="0"/>
          </a:p>
          <a:p>
            <a:r>
              <a:rPr lang="en-US" altLang="en-US" sz="1600" dirty="0" smtClean="0"/>
              <a:t>All humans are sexual beings and have desires for intimacy and caring. Sexuality is expressed in a variety of ways and is not necessarily conveyed through sexual intercourse. Letting your child know that sexual feelings are normal, but don’t have to be acted upon will help him make better health decisions.</a:t>
            </a:r>
          </a:p>
          <a:p>
            <a:endParaRPr lang="en-US" altLang="en-US" sz="1600" dirty="0"/>
          </a:p>
          <a:p>
            <a:r>
              <a:rPr lang="en-US" altLang="en-US" sz="1600" dirty="0" smtClean="0"/>
              <a:t>A major problem with kids in today's society is that they see sexual behaviors in the media, but are not made aware of the emotional and physical consequences of acting on them.</a:t>
            </a:r>
            <a:r>
              <a:rPr lang="en-US" altLang="en-US" sz="1600" baseline="30000" dirty="0" smtClean="0"/>
              <a:t>2</a:t>
            </a:r>
            <a:endParaRPr lang="en-US" altLang="en-US" sz="1600" dirty="0" smtClean="0"/>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r>
              <a:rPr lang="en-US" altLang="en-US" sz="1400" dirty="0" smtClean="0"/>
              <a:t>Let’s go over some facts about African American adolescents’ sexual behavior.</a:t>
            </a:r>
          </a:p>
          <a:p>
            <a:endParaRPr lang="en-US" altLang="en-US" sz="1400" dirty="0" smtClean="0"/>
          </a:p>
          <a:p>
            <a:r>
              <a:rPr lang="en-US" altLang="en-US" sz="1400" dirty="0" smtClean="0"/>
              <a:t>In 2015, 51.5% of African</a:t>
            </a:r>
            <a:r>
              <a:rPr lang="en-US" altLang="en-US" sz="1400" baseline="0" dirty="0" smtClean="0"/>
              <a:t> American teens reported that they have never had sex and 40% of African American male teens reported that they are NOT sexually active.</a:t>
            </a:r>
            <a:r>
              <a:rPr lang="en-US" altLang="en-US" sz="1400" baseline="30000" dirty="0" smtClean="0"/>
              <a:t>1,2</a:t>
            </a:r>
            <a:endParaRPr lang="en-US" altLang="en-US" sz="1400" dirty="0" smtClean="0"/>
          </a:p>
          <a:p>
            <a:endParaRPr lang="en-US" altLang="en-US" sz="1400" dirty="0" smtClean="0"/>
          </a:p>
          <a:p>
            <a:r>
              <a:rPr lang="en-US" altLang="en-US" sz="1400" dirty="0" smtClean="0"/>
              <a:t>What does this really mean? It means that not everyone is doing it.  </a:t>
            </a:r>
          </a:p>
          <a:p>
            <a:endParaRPr lang="en-US" altLang="en-US" sz="1400" dirty="0" smtClean="0"/>
          </a:p>
          <a:p>
            <a:r>
              <a:rPr lang="en-US" altLang="en-US" sz="1400" dirty="0" smtClean="0"/>
              <a:t>Even though it might seem like teenage sex is inevitable, it isn’t. Many teenagers don’t feel prepared to take on a sexual relationship with someone.  </a:t>
            </a:r>
          </a:p>
          <a:p>
            <a:endParaRPr lang="en-US" altLang="en-US" sz="1400" dirty="0"/>
          </a:p>
          <a:p>
            <a:r>
              <a:rPr lang="en-US" altLang="en-US" sz="1400" dirty="0" smtClean="0"/>
              <a:t>It is important that you understand this as well, so that you can normalize these feelings in your son. It is a good thing if your son wants to just be friends with girls, because if he engages in sex before he or the girl is ready to, they might have to deal with some pretty heavy consequences.</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pPr>
              <a:lnSpc>
                <a:spcPct val="90000"/>
              </a:lnSpc>
            </a:pPr>
            <a:r>
              <a:rPr lang="en-US" altLang="en-US" sz="1600" dirty="0" smtClean="0"/>
              <a:t>So what’s wrong with your son having sex too early?</a:t>
            </a:r>
          </a:p>
          <a:p>
            <a:pPr>
              <a:lnSpc>
                <a:spcPct val="90000"/>
              </a:lnSpc>
            </a:pPr>
            <a:endParaRPr lang="en-US" altLang="en-US" sz="1600" dirty="0" smtClean="0"/>
          </a:p>
          <a:p>
            <a:pPr>
              <a:lnSpc>
                <a:spcPct val="90000"/>
              </a:lnSpc>
            </a:pPr>
            <a:r>
              <a:rPr lang="en-US" altLang="en-US" sz="1600" dirty="0" smtClean="0"/>
              <a:t>For starters there are health consequences like unintended pregnancy and</a:t>
            </a:r>
            <a:r>
              <a:rPr lang="en-US" altLang="en-US" sz="1600" baseline="0" dirty="0" smtClean="0"/>
              <a:t> unintended pregnancy</a:t>
            </a:r>
            <a:r>
              <a:rPr lang="en-US" altLang="en-US" sz="1600" dirty="0" smtClean="0"/>
              <a:t> that can occur even when protection is used. Some sexually transmitted diseases are curable, for example syphilis and gonorrhea, but some are not, like herpes, and others kill, such as HIV/AIDS. Still others, if they go untreated, could cause lead to infertility.</a:t>
            </a:r>
          </a:p>
          <a:p>
            <a:pPr>
              <a:lnSpc>
                <a:spcPct val="90000"/>
              </a:lnSpc>
            </a:pPr>
            <a:endParaRPr lang="en-US" altLang="en-US" sz="1600" dirty="0" smtClean="0"/>
          </a:p>
          <a:p>
            <a:pPr>
              <a:lnSpc>
                <a:spcPct val="90000"/>
              </a:lnSpc>
            </a:pPr>
            <a:r>
              <a:rPr lang="en-US" altLang="en-US" sz="1600" dirty="0" smtClean="0"/>
              <a:t>There are also emotional problems that result from having sex too early. Emotional confusion abut sex happens to boys and girls. When a adolescent establishes these feelings early in their sexual development, lifelong emotional problems can result.  </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245053"/>
            <a:ext cx="5486399" cy="4005568"/>
          </a:xfrm>
          <a:prstGeom prst="rect">
            <a:avLst/>
          </a:prstGeom>
          <a:ln>
            <a:solidFill>
              <a:schemeClr val="tx1"/>
            </a:solidFill>
          </a:ln>
        </p:spPr>
        <p:txBody>
          <a:bodyPr lIns="91425" tIns="91425" rIns="91425" bIns="91425" anchor="t" anchorCtr="0">
            <a:noAutofit/>
          </a:bodyPr>
          <a:lstStyle/>
          <a:p>
            <a:r>
              <a:rPr lang="en-US" altLang="en-US" dirty="0" smtClean="0"/>
              <a:t>Talking to your son about sex can seem overwhelming. A lot of fathers feel that they won’t be good at communicating with their sons about sex and hand over the responsibility to the mother.  While it is very important that mothers communicate about sexuality, a fathers advice and guidance in this area is key to the son forming healthy attitudes about sexuality. Your son will want to know what you think about sex.</a:t>
            </a:r>
          </a:p>
          <a:p>
            <a:endParaRPr lang="en-US" altLang="en-US" dirty="0"/>
          </a:p>
          <a:p>
            <a:r>
              <a:rPr lang="en-US" altLang="en-US" dirty="0" smtClean="0"/>
              <a:t>So what should you do? First, try to be as calm and relaxed as possible. Your son will pick up on the verbal and nonverbal cues that are being given off. Try to talk in a setting that is comfortable for both of you. Being honest and straightforward about the way you feel will also help calm your nerves.</a:t>
            </a:r>
          </a:p>
          <a:p>
            <a:endParaRPr lang="en-US" altLang="en-US" dirty="0" smtClean="0"/>
          </a:p>
          <a:p>
            <a:r>
              <a:rPr lang="en-US" altLang="en-US" dirty="0" smtClean="0"/>
              <a:t>Second, in talking with your son try to be age appropriate—that is, talk to him using words and ideas that he can understand. Sometimes as adults we use big words that kids just don’t get. If your son does not understand what you are saying, try using different words or examples and then ask him if he understands what you are saying.  It might also be helpful to use learning tools like pictures to help him grasp concepts he might not be familiar with.</a:t>
            </a:r>
          </a:p>
          <a:p>
            <a:endParaRPr lang="en-US" altLang="en-US" dirty="0" smtClean="0"/>
          </a:p>
          <a:p>
            <a:r>
              <a:rPr lang="en-US" altLang="en-US" dirty="0" smtClean="0"/>
              <a:t>Let him know that sex is a natural part of life, but it is an adult behavior. Focus on areas of sexuality other than intercourse like beginning to like girls and the changes in his body. He will have these experiences before having sex.</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pPr>
              <a:lnSpc>
                <a:spcPct val="90000"/>
              </a:lnSpc>
            </a:pPr>
            <a:r>
              <a:rPr lang="en-US" altLang="en-US" sz="1600" dirty="0" smtClean="0"/>
              <a:t>Listening is crucial. Listening sounds easy enough, but it can be very hard to do. Often instead of listening we think about how to respond instead paying attention to what is being said. If your mind starts to form a response </a:t>
            </a:r>
            <a:r>
              <a:rPr lang="en-US" altLang="en-US" sz="1600" smtClean="0"/>
              <a:t>while you’re </a:t>
            </a:r>
            <a:r>
              <a:rPr lang="en-US" altLang="en-US" sz="1600" dirty="0" smtClean="0"/>
              <a:t>supposed to be listening, note what triggered your reaction, take a deep breath, and refocus by looking into your sons eyes. Try to focus on the nonverbal and verbal communication that your son is expressing.</a:t>
            </a:r>
          </a:p>
          <a:p>
            <a:pPr>
              <a:lnSpc>
                <a:spcPct val="90000"/>
              </a:lnSpc>
            </a:pPr>
            <a:endParaRPr lang="en-US" altLang="en-US" sz="1600" dirty="0" smtClean="0"/>
          </a:p>
          <a:p>
            <a:pPr>
              <a:lnSpc>
                <a:spcPct val="90000"/>
              </a:lnSpc>
            </a:pPr>
            <a:r>
              <a:rPr lang="en-US" altLang="en-US" sz="1600" dirty="0" smtClean="0"/>
              <a:t>You should also answer your son’s questions. Be as clear and specific as possible. Don’t use slang terms instead use the correct names for body parts and sexual behaviors. This will help your son distinguish the differences between slang and correct terms. </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7</a:t>
            </a:fld>
            <a:endParaRPr lang="en-US"/>
          </a:p>
        </p:txBody>
      </p:sp>
    </p:spTree>
    <p:extLst>
      <p:ext uri="{BB962C8B-B14F-4D97-AF65-F5344CB8AC3E}">
        <p14:creationId xmlns:p14="http://schemas.microsoft.com/office/powerpoint/2010/main" val="66429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r>
              <a:rPr lang="en-US" altLang="en-US" sz="1600" dirty="0" smtClean="0"/>
              <a:t>Think about your expectation for your son. Let him know what would disappoint you. Discuss your feelings regarding early sexual initiation. Let him know why you feel the way you do. Don’t lecture, talk with your son about these issues. Find out his feelings and expectations. Ask him questions about what his friends are saying about sex.  </a:t>
            </a:r>
          </a:p>
          <a:p>
            <a:endParaRPr lang="en-US" altLang="en-US" sz="1600" dirty="0" smtClean="0"/>
          </a:p>
          <a:p>
            <a:r>
              <a:rPr lang="en-US" altLang="en-US" sz="1600" dirty="0" smtClean="0"/>
              <a:t>Above all, keep the lines of communication open. Communicating with your son about sexuality cannot happen in one conversation. The more you talk about sexuality the easier it will become. Adolescence is a time of many sexual development phases and keeping an open dialogue as your son goes through these stages will help him make positive health decisions. </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8</a:t>
            </a:fld>
            <a:endParaRPr lang="en-US"/>
          </a:p>
        </p:txBody>
      </p:sp>
    </p:spTree>
    <p:extLst>
      <p:ext uri="{BB962C8B-B14F-4D97-AF65-F5344CB8AC3E}">
        <p14:creationId xmlns:p14="http://schemas.microsoft.com/office/powerpoint/2010/main" val="4083876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a:ln>
            <a:solidFill>
              <a:schemeClr val="tx1"/>
            </a:solidFill>
          </a:ln>
        </p:spPr>
        <p:txBody>
          <a:bodyPr lIns="91425" tIns="91425" rIns="91425" bIns="91425" anchor="t" anchorCtr="0">
            <a:noAutofit/>
          </a:bodyPr>
          <a:lstStyle/>
          <a:p>
            <a:r>
              <a:rPr lang="en-US" altLang="en-US" sz="1600" dirty="0" smtClean="0"/>
              <a:t>As a closing exercise, think about what you want to say to your son.</a:t>
            </a:r>
          </a:p>
          <a:p>
            <a:endParaRPr lang="en-US" altLang="en-US" sz="1600" dirty="0" smtClean="0"/>
          </a:p>
          <a:p>
            <a:r>
              <a:rPr lang="en-US" altLang="en-US" sz="1600" dirty="0" smtClean="0"/>
              <a:t>First, think about the values you want to pass on to him about sexuality and sexual behaviors.</a:t>
            </a:r>
          </a:p>
          <a:p>
            <a:endParaRPr lang="en-US" altLang="en-US" sz="1600" dirty="0" smtClean="0"/>
          </a:p>
          <a:p>
            <a:r>
              <a:rPr lang="en-US" altLang="en-US" sz="1600" dirty="0" smtClean="0"/>
              <a:t>Write down 3 things that you want him to know about sexuality. Make sure you are specific about what you want to say.</a:t>
            </a:r>
          </a:p>
          <a:p>
            <a:endParaRPr lang="en-US" altLang="en-US" sz="1600" dirty="0" smtClean="0"/>
          </a:p>
          <a:p>
            <a:r>
              <a:rPr lang="en-US" altLang="en-US" sz="1600" dirty="0" smtClean="0"/>
              <a:t>Share your concerns about expressing your statements to your sons.   </a:t>
            </a:r>
          </a:p>
          <a:p>
            <a:endParaRPr lang="en-US" altLang="en-US" sz="1600" dirty="0"/>
          </a:p>
          <a:p>
            <a:r>
              <a:rPr lang="en-US" altLang="en-US" sz="1600" dirty="0" smtClean="0"/>
              <a:t>(END OF PRESENTATION)</a:t>
            </a:r>
          </a:p>
          <a:p>
            <a:pPr lvl="0">
              <a:spcBef>
                <a:spcPts val="0"/>
              </a:spcBef>
              <a:buNone/>
            </a:pPr>
            <a:endParaRPr dirty="0"/>
          </a:p>
        </p:txBody>
      </p:sp>
      <p:sp>
        <p:nvSpPr>
          <p:cNvPr id="2" name="Slide Number Placeholder 1"/>
          <p:cNvSpPr>
            <a:spLocks noGrp="1"/>
          </p:cNvSpPr>
          <p:nvPr>
            <p:ph type="sldNum" sz="quarter" idx="10"/>
          </p:nvPr>
        </p:nvSpPr>
        <p:spPr/>
        <p:txBody>
          <a:bodyPr/>
          <a:lstStyle/>
          <a:p>
            <a:fld id="{AB91597B-5AA6-42E4-9C02-8B41BADADC57}" type="slidenum">
              <a:rPr lang="en-US" smtClean="0"/>
              <a:t>9</a:t>
            </a:fld>
            <a:endParaRPr lang="en-US"/>
          </a:p>
        </p:txBody>
      </p:sp>
    </p:spTree>
    <p:extLst>
      <p:ext uri="{BB962C8B-B14F-4D97-AF65-F5344CB8AC3E}">
        <p14:creationId xmlns:p14="http://schemas.microsoft.com/office/powerpoint/2010/main" val="62948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FF9E00"/>
        </a:solidFill>
        <a:effectLst/>
      </p:bgPr>
    </p:bg>
    <p:spTree>
      <p:nvGrpSpPr>
        <p:cNvPr id="1" name="Shape 8"/>
        <p:cNvGrpSpPr/>
        <p:nvPr/>
      </p:nvGrpSpPr>
      <p:grpSpPr>
        <a:xfrm>
          <a:off x="0" y="0"/>
          <a:ext cx="0" cy="0"/>
          <a:chOff x="0" y="0"/>
          <a:chExt cx="0" cy="0"/>
        </a:xfrm>
      </p:grpSpPr>
      <p:sp>
        <p:nvSpPr>
          <p:cNvPr id="9" name="Shape 9"/>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152400" cap="flat" cmpd="sng">
            <a:solidFill>
              <a:srgbClr val="FFFFFF"/>
            </a:solidFill>
            <a:prstDash val="solid"/>
            <a:miter/>
            <a:headEnd type="none" w="lg" len="lg"/>
            <a:tailEnd type="none" w="lg" len="lg"/>
          </a:ln>
        </p:spPr>
      </p:sp>
      <p:sp>
        <p:nvSpPr>
          <p:cNvPr id="10" name="Shape 10"/>
          <p:cNvSpPr txBox="1">
            <a:spLocks noGrp="1"/>
          </p:cNvSpPr>
          <p:nvPr>
            <p:ph type="ctrTitle"/>
          </p:nvPr>
        </p:nvSpPr>
        <p:spPr>
          <a:xfrm>
            <a:off x="2296350" y="1991850"/>
            <a:ext cx="4551299" cy="1159799"/>
          </a:xfrm>
          <a:prstGeom prst="rect">
            <a:avLst/>
          </a:prstGeom>
        </p:spPr>
        <p:txBody>
          <a:bodyPr lIns="91425" tIns="91425" rIns="91425" bIns="91425" anchor="ctr" anchorCtr="0"/>
          <a:lstStyle>
            <a:lvl1pPr lvl="0" algn="ctr">
              <a:spcBef>
                <a:spcPts val="0"/>
              </a:spcBef>
              <a:buClr>
                <a:srgbClr val="434343"/>
              </a:buClr>
              <a:buSzPct val="100000"/>
              <a:defRPr sz="3000">
                <a:solidFill>
                  <a:srgbClr val="434343"/>
                </a:solidFill>
              </a:defRPr>
            </a:lvl1pPr>
            <a:lvl2pPr lvl="1" algn="ctr">
              <a:spcBef>
                <a:spcPts val="0"/>
              </a:spcBef>
              <a:buClr>
                <a:srgbClr val="434343"/>
              </a:buClr>
              <a:buSzPct val="100000"/>
              <a:defRPr sz="3000">
                <a:solidFill>
                  <a:srgbClr val="434343"/>
                </a:solidFill>
              </a:defRPr>
            </a:lvl2pPr>
            <a:lvl3pPr lvl="2" algn="ctr">
              <a:spcBef>
                <a:spcPts val="0"/>
              </a:spcBef>
              <a:buClr>
                <a:srgbClr val="434343"/>
              </a:buClr>
              <a:buSzPct val="100000"/>
              <a:defRPr sz="3000">
                <a:solidFill>
                  <a:srgbClr val="434343"/>
                </a:solidFill>
              </a:defRPr>
            </a:lvl3pPr>
            <a:lvl4pPr lvl="3" algn="ctr">
              <a:spcBef>
                <a:spcPts val="0"/>
              </a:spcBef>
              <a:buClr>
                <a:srgbClr val="434343"/>
              </a:buClr>
              <a:buSzPct val="100000"/>
              <a:defRPr sz="3000">
                <a:solidFill>
                  <a:srgbClr val="434343"/>
                </a:solidFill>
              </a:defRPr>
            </a:lvl4pPr>
            <a:lvl5pPr lvl="4" algn="ctr">
              <a:spcBef>
                <a:spcPts val="0"/>
              </a:spcBef>
              <a:buClr>
                <a:srgbClr val="434343"/>
              </a:buClr>
              <a:buSzPct val="100000"/>
              <a:defRPr sz="3000">
                <a:solidFill>
                  <a:srgbClr val="434343"/>
                </a:solidFill>
              </a:defRPr>
            </a:lvl5pPr>
            <a:lvl6pPr lvl="5" algn="ctr">
              <a:spcBef>
                <a:spcPts val="0"/>
              </a:spcBef>
              <a:buClr>
                <a:srgbClr val="434343"/>
              </a:buClr>
              <a:buSzPct val="100000"/>
              <a:defRPr sz="3000">
                <a:solidFill>
                  <a:srgbClr val="434343"/>
                </a:solidFill>
              </a:defRPr>
            </a:lvl6pPr>
            <a:lvl7pPr lvl="6" algn="ctr">
              <a:spcBef>
                <a:spcPts val="0"/>
              </a:spcBef>
              <a:buClr>
                <a:srgbClr val="434343"/>
              </a:buClr>
              <a:buSzPct val="100000"/>
              <a:defRPr sz="3000">
                <a:solidFill>
                  <a:srgbClr val="434343"/>
                </a:solidFill>
              </a:defRPr>
            </a:lvl7pPr>
            <a:lvl8pPr lvl="7" algn="ctr">
              <a:spcBef>
                <a:spcPts val="0"/>
              </a:spcBef>
              <a:buClr>
                <a:srgbClr val="434343"/>
              </a:buClr>
              <a:buSzPct val="100000"/>
              <a:defRPr sz="3000">
                <a:solidFill>
                  <a:srgbClr val="434343"/>
                </a:solidFill>
              </a:defRPr>
            </a:lvl8pPr>
            <a:lvl9pPr lvl="8" algn="ctr">
              <a:spcBef>
                <a:spcPts val="0"/>
              </a:spcBef>
              <a:buClr>
                <a:srgbClr val="434343"/>
              </a:buClr>
              <a:buSzPct val="100000"/>
              <a:defRPr sz="3000">
                <a:solidFill>
                  <a:srgbClr val="43434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bg>
      <p:bgPr>
        <a:solidFill>
          <a:srgbClr val="FF9E00"/>
        </a:solidFill>
        <a:effectLst/>
      </p:bgPr>
    </p:bg>
    <p:spTree>
      <p:nvGrpSpPr>
        <p:cNvPr id="1" name="Shape 11"/>
        <p:cNvGrpSpPr/>
        <p:nvPr/>
      </p:nvGrpSpPr>
      <p:grpSpPr>
        <a:xfrm>
          <a:off x="0" y="0"/>
          <a:ext cx="0" cy="0"/>
          <a:chOff x="0" y="0"/>
          <a:chExt cx="0" cy="0"/>
        </a:xfrm>
      </p:grpSpPr>
      <p:sp>
        <p:nvSpPr>
          <p:cNvPr id="12" name="Shape 12"/>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76200" cap="flat" cmpd="sng">
            <a:solidFill>
              <a:srgbClr val="FFFFFF"/>
            </a:solidFill>
            <a:prstDash val="solid"/>
            <a:miter/>
            <a:headEnd type="none" w="lg" len="lg"/>
            <a:tailEnd type="none" w="lg" len="lg"/>
          </a:ln>
        </p:spPr>
      </p:sp>
      <p:sp>
        <p:nvSpPr>
          <p:cNvPr id="13" name="Shape 13"/>
          <p:cNvSpPr txBox="1">
            <a:spLocks noGrp="1"/>
          </p:cNvSpPr>
          <p:nvPr>
            <p:ph type="ctrTitle"/>
          </p:nvPr>
        </p:nvSpPr>
        <p:spPr>
          <a:xfrm>
            <a:off x="1933200" y="2189999"/>
            <a:ext cx="5277599" cy="447600"/>
          </a:xfrm>
          <a:prstGeom prst="rect">
            <a:avLst/>
          </a:prstGeom>
        </p:spPr>
        <p:txBody>
          <a:bodyPr lIns="91425" tIns="91425" rIns="91425" bIns="91425" anchor="b" anchorCtr="0"/>
          <a:lstStyle>
            <a:lvl1pPr lvl="0" algn="ctr" rtl="0">
              <a:spcBef>
                <a:spcPts val="0"/>
              </a:spcBef>
              <a:buClr>
                <a:srgbClr val="434343"/>
              </a:buClr>
              <a:buSzPct val="100000"/>
              <a:defRPr sz="2400" b="0">
                <a:solidFill>
                  <a:srgbClr val="434343"/>
                </a:solidFill>
              </a:defRPr>
            </a:lvl1pPr>
            <a:lvl2pPr lvl="1" algn="ctr" rtl="0">
              <a:spcBef>
                <a:spcPts val="0"/>
              </a:spcBef>
              <a:buClr>
                <a:srgbClr val="434343"/>
              </a:buClr>
              <a:buSzPct val="100000"/>
              <a:defRPr sz="2400" b="0">
                <a:solidFill>
                  <a:srgbClr val="434343"/>
                </a:solidFill>
              </a:defRPr>
            </a:lvl2pPr>
            <a:lvl3pPr lvl="2" algn="ctr" rtl="0">
              <a:spcBef>
                <a:spcPts val="0"/>
              </a:spcBef>
              <a:buClr>
                <a:srgbClr val="434343"/>
              </a:buClr>
              <a:buSzPct val="100000"/>
              <a:defRPr sz="2400" b="0">
                <a:solidFill>
                  <a:srgbClr val="434343"/>
                </a:solidFill>
              </a:defRPr>
            </a:lvl3pPr>
            <a:lvl4pPr lvl="3" algn="ctr" rtl="0">
              <a:spcBef>
                <a:spcPts val="0"/>
              </a:spcBef>
              <a:buClr>
                <a:srgbClr val="434343"/>
              </a:buClr>
              <a:buSzPct val="100000"/>
              <a:defRPr sz="2400" b="0">
                <a:solidFill>
                  <a:srgbClr val="434343"/>
                </a:solidFill>
              </a:defRPr>
            </a:lvl4pPr>
            <a:lvl5pPr lvl="4" algn="ctr" rtl="0">
              <a:spcBef>
                <a:spcPts val="0"/>
              </a:spcBef>
              <a:buClr>
                <a:srgbClr val="434343"/>
              </a:buClr>
              <a:buSzPct val="100000"/>
              <a:defRPr sz="2400" b="0">
                <a:solidFill>
                  <a:srgbClr val="434343"/>
                </a:solidFill>
              </a:defRPr>
            </a:lvl5pPr>
            <a:lvl6pPr lvl="5" algn="ctr" rtl="0">
              <a:spcBef>
                <a:spcPts val="0"/>
              </a:spcBef>
              <a:buClr>
                <a:srgbClr val="434343"/>
              </a:buClr>
              <a:buSzPct val="100000"/>
              <a:defRPr sz="2400" b="0">
                <a:solidFill>
                  <a:srgbClr val="434343"/>
                </a:solidFill>
              </a:defRPr>
            </a:lvl6pPr>
            <a:lvl7pPr lvl="6" algn="ctr" rtl="0">
              <a:spcBef>
                <a:spcPts val="0"/>
              </a:spcBef>
              <a:buClr>
                <a:srgbClr val="434343"/>
              </a:buClr>
              <a:buSzPct val="100000"/>
              <a:defRPr sz="2400" b="0">
                <a:solidFill>
                  <a:srgbClr val="434343"/>
                </a:solidFill>
              </a:defRPr>
            </a:lvl7pPr>
            <a:lvl8pPr lvl="7" algn="ctr" rtl="0">
              <a:spcBef>
                <a:spcPts val="0"/>
              </a:spcBef>
              <a:buClr>
                <a:srgbClr val="434343"/>
              </a:buClr>
              <a:buSzPct val="100000"/>
              <a:defRPr sz="2400" b="0">
                <a:solidFill>
                  <a:srgbClr val="434343"/>
                </a:solidFill>
              </a:defRPr>
            </a:lvl8pPr>
            <a:lvl9pPr lvl="8" algn="ctr" rtl="0">
              <a:spcBef>
                <a:spcPts val="0"/>
              </a:spcBef>
              <a:buClr>
                <a:srgbClr val="434343"/>
              </a:buClr>
              <a:buSzPct val="100000"/>
              <a:defRPr sz="2400" b="0">
                <a:solidFill>
                  <a:srgbClr val="434343"/>
                </a:solidFill>
              </a:defRPr>
            </a:lvl9pPr>
          </a:lstStyle>
          <a:p>
            <a:endParaRPr/>
          </a:p>
        </p:txBody>
      </p:sp>
      <p:sp>
        <p:nvSpPr>
          <p:cNvPr id="14" name="Shape 14"/>
          <p:cNvSpPr txBox="1">
            <a:spLocks noGrp="1"/>
          </p:cNvSpPr>
          <p:nvPr>
            <p:ph type="subTitle" idx="1"/>
          </p:nvPr>
        </p:nvSpPr>
        <p:spPr>
          <a:xfrm>
            <a:off x="685800" y="2505900"/>
            <a:ext cx="7772400" cy="447600"/>
          </a:xfrm>
          <a:prstGeom prst="rect">
            <a:avLst/>
          </a:prstGeom>
        </p:spPr>
        <p:txBody>
          <a:bodyPr lIns="91425" tIns="91425" rIns="91425" bIns="91425" anchor="t" anchorCtr="0"/>
          <a:lstStyle>
            <a:lvl1pPr lvl="0" algn="ctr" rtl="0">
              <a:spcBef>
                <a:spcPts val="0"/>
              </a:spcBef>
              <a:buClr>
                <a:srgbClr val="FFFFFF"/>
              </a:buClr>
              <a:buSzPct val="100000"/>
              <a:buNone/>
              <a:defRPr sz="1800">
                <a:solidFill>
                  <a:srgbClr val="FFFFFF"/>
                </a:solidFill>
              </a:defRPr>
            </a:lvl1pPr>
            <a:lvl2pPr lvl="1" algn="ctr" rtl="0">
              <a:spcBef>
                <a:spcPts val="0"/>
              </a:spcBef>
              <a:buClr>
                <a:srgbClr val="FFFFFF"/>
              </a:buClr>
              <a:buNone/>
              <a:defRPr sz="1800">
                <a:solidFill>
                  <a:srgbClr val="FFFFFF"/>
                </a:solidFill>
              </a:defRPr>
            </a:lvl2pPr>
            <a:lvl3pPr lvl="2" algn="ctr" rtl="0">
              <a:spcBef>
                <a:spcPts val="0"/>
              </a:spcBef>
              <a:buClr>
                <a:srgbClr val="FFFFFF"/>
              </a:buClr>
              <a:buSzPct val="100000"/>
              <a:buNone/>
              <a:defRPr sz="1800">
                <a:solidFill>
                  <a:srgbClr val="FFFFFF"/>
                </a:solidFill>
              </a:defRPr>
            </a:lvl3pPr>
            <a:lvl4pPr lvl="3" algn="ctr" rtl="0">
              <a:spcBef>
                <a:spcPts val="0"/>
              </a:spcBef>
              <a:buClr>
                <a:srgbClr val="FFFFFF"/>
              </a:buClr>
              <a:buNone/>
              <a:defRPr>
                <a:solidFill>
                  <a:srgbClr val="FFFFFF"/>
                </a:solidFill>
              </a:defRPr>
            </a:lvl4pPr>
            <a:lvl5pPr lvl="4" algn="ctr" rtl="0">
              <a:spcBef>
                <a:spcPts val="0"/>
              </a:spcBef>
              <a:buClr>
                <a:srgbClr val="FFFFFF"/>
              </a:buClr>
              <a:buNone/>
              <a:defRPr>
                <a:solidFill>
                  <a:srgbClr val="FFFFFF"/>
                </a:solidFill>
              </a:defRPr>
            </a:lvl5pPr>
            <a:lvl6pPr lvl="5" algn="ctr" rtl="0">
              <a:spcBef>
                <a:spcPts val="0"/>
              </a:spcBef>
              <a:buClr>
                <a:srgbClr val="FFFFFF"/>
              </a:buClr>
              <a:buNone/>
              <a:defRPr>
                <a:solidFill>
                  <a:srgbClr val="FFFFFF"/>
                </a:solidFill>
              </a:defRPr>
            </a:lvl6pPr>
            <a:lvl7pPr lvl="6" algn="ctr" rtl="0">
              <a:spcBef>
                <a:spcPts val="0"/>
              </a:spcBef>
              <a:buClr>
                <a:srgbClr val="FFFFFF"/>
              </a:buClr>
              <a:buNone/>
              <a:defRPr>
                <a:solidFill>
                  <a:srgbClr val="FFFFFF"/>
                </a:solidFill>
              </a:defRPr>
            </a:lvl7pPr>
            <a:lvl8pPr lvl="7" algn="ctr" rtl="0">
              <a:spcBef>
                <a:spcPts val="0"/>
              </a:spcBef>
              <a:buClr>
                <a:srgbClr val="FFFFFF"/>
              </a:buClr>
              <a:buNone/>
              <a:defRPr>
                <a:solidFill>
                  <a:srgbClr val="FFFFFF"/>
                </a:solidFill>
              </a:defRPr>
            </a:lvl8pPr>
            <a:lvl9pPr lvl="8" algn="ctr" rtl="0">
              <a:spcBef>
                <a:spcPts val="0"/>
              </a:spcBef>
              <a:buClr>
                <a:srgbClr val="FFFFFF"/>
              </a:buClr>
              <a:buNone/>
              <a:defRPr>
                <a:solidFill>
                  <a:srgbClr val="FFFFFF"/>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bg>
      <p:bgPr>
        <a:solidFill>
          <a:srgbClr val="434343"/>
        </a:solidFill>
        <a:effectLst/>
      </p:bgPr>
    </p:bg>
    <p:spTree>
      <p:nvGrpSpPr>
        <p:cNvPr id="1" name="Shape 15"/>
        <p:cNvGrpSpPr/>
        <p:nvPr/>
      </p:nvGrpSpPr>
      <p:grpSpPr>
        <a:xfrm>
          <a:off x="0" y="0"/>
          <a:ext cx="0" cy="0"/>
          <a:chOff x="0" y="0"/>
          <a:chExt cx="0" cy="0"/>
        </a:xfrm>
      </p:grpSpPr>
      <p:sp>
        <p:nvSpPr>
          <p:cNvPr id="16" name="Shape 16"/>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76200" cap="flat" cmpd="sng">
            <a:solidFill>
              <a:srgbClr val="FF9E00"/>
            </a:solidFill>
            <a:prstDash val="solid"/>
            <a:miter/>
            <a:headEnd type="none" w="lg" len="lg"/>
            <a:tailEnd type="none" w="lg" len="lg"/>
          </a:ln>
        </p:spPr>
      </p:sp>
      <p:sp>
        <p:nvSpPr>
          <p:cNvPr id="17" name="Shape 17"/>
          <p:cNvSpPr txBox="1">
            <a:spLocks noGrp="1"/>
          </p:cNvSpPr>
          <p:nvPr>
            <p:ph type="body" idx="1"/>
          </p:nvPr>
        </p:nvSpPr>
        <p:spPr>
          <a:xfrm>
            <a:off x="2037600" y="2161800"/>
            <a:ext cx="5068799" cy="819899"/>
          </a:xfrm>
          <a:prstGeom prst="rect">
            <a:avLst/>
          </a:prstGeom>
        </p:spPr>
        <p:txBody>
          <a:bodyPr lIns="91425" tIns="91425" rIns="91425" bIns="91425" anchor="ctr" anchorCtr="0"/>
          <a:lstStyle>
            <a:lvl1pPr lvl="0" algn="ctr" rtl="0">
              <a:spcBef>
                <a:spcPts val="0"/>
              </a:spcBef>
              <a:buSzPct val="100000"/>
              <a:defRPr sz="1800" i="1">
                <a:solidFill>
                  <a:srgbClr val="CCCCCC"/>
                </a:solidFill>
              </a:defRPr>
            </a:lvl1pPr>
            <a:lvl2pPr lvl="1" algn="ctr" rtl="0">
              <a:spcBef>
                <a:spcPts val="0"/>
              </a:spcBef>
              <a:defRPr sz="1800" i="1">
                <a:solidFill>
                  <a:srgbClr val="CCCCCC"/>
                </a:solidFill>
              </a:defRPr>
            </a:lvl2pPr>
            <a:lvl3pPr lvl="2" algn="ctr" rtl="0">
              <a:spcBef>
                <a:spcPts val="0"/>
              </a:spcBef>
              <a:buSzPct val="100000"/>
              <a:defRPr sz="1800" i="1">
                <a:solidFill>
                  <a:srgbClr val="CCCCCC"/>
                </a:solidFill>
              </a:defRPr>
            </a:lvl3pPr>
            <a:lvl4pPr lvl="3" algn="ctr" rtl="0">
              <a:spcBef>
                <a:spcPts val="0"/>
              </a:spcBef>
              <a:defRPr i="1">
                <a:solidFill>
                  <a:srgbClr val="CCCCCC"/>
                </a:solidFill>
              </a:defRPr>
            </a:lvl4pPr>
            <a:lvl5pPr lvl="4" algn="ctr" rtl="0">
              <a:spcBef>
                <a:spcPts val="0"/>
              </a:spcBef>
              <a:defRPr i="1">
                <a:solidFill>
                  <a:srgbClr val="CCCCCC"/>
                </a:solidFill>
              </a:defRPr>
            </a:lvl5pPr>
            <a:lvl6pPr lvl="5" algn="ctr" rtl="0">
              <a:spcBef>
                <a:spcPts val="0"/>
              </a:spcBef>
              <a:buClr>
                <a:srgbClr val="CCCCCC"/>
              </a:buClr>
              <a:defRPr i="1">
                <a:solidFill>
                  <a:srgbClr val="CCCCCC"/>
                </a:solidFill>
              </a:defRPr>
            </a:lvl6pPr>
            <a:lvl7pPr lvl="6" algn="ctr" rtl="0">
              <a:spcBef>
                <a:spcPts val="0"/>
              </a:spcBef>
              <a:buClr>
                <a:srgbClr val="CCCCCC"/>
              </a:buClr>
              <a:defRPr i="1">
                <a:solidFill>
                  <a:srgbClr val="CCCCCC"/>
                </a:solidFill>
              </a:defRPr>
            </a:lvl7pPr>
            <a:lvl8pPr lvl="7" algn="ctr" rtl="0">
              <a:spcBef>
                <a:spcPts val="0"/>
              </a:spcBef>
              <a:buClr>
                <a:srgbClr val="CCCCCC"/>
              </a:buClr>
              <a:defRPr i="1">
                <a:solidFill>
                  <a:srgbClr val="CCCCCC"/>
                </a:solidFill>
              </a:defRPr>
            </a:lvl8pPr>
            <a:lvl9pPr lvl="8" algn="ctr">
              <a:spcBef>
                <a:spcPts val="0"/>
              </a:spcBef>
              <a:buClr>
                <a:srgbClr val="CCCCCC"/>
              </a:buClr>
              <a:defRPr i="1">
                <a:solidFill>
                  <a:srgbClr val="CCCCCC"/>
                </a:solidFill>
              </a:defRPr>
            </a:lvl9pPr>
          </a:lstStyle>
          <a:p>
            <a:endParaRPr/>
          </a:p>
        </p:txBody>
      </p:sp>
      <p:sp>
        <p:nvSpPr>
          <p:cNvPr id="18" name="Shape 18"/>
          <p:cNvSpPr txBox="1"/>
          <p:nvPr/>
        </p:nvSpPr>
        <p:spPr>
          <a:xfrm>
            <a:off x="3853200" y="293593"/>
            <a:ext cx="1437600" cy="653699"/>
          </a:xfrm>
          <a:prstGeom prst="rect">
            <a:avLst/>
          </a:prstGeom>
          <a:noFill/>
          <a:ln>
            <a:noFill/>
          </a:ln>
        </p:spPr>
        <p:txBody>
          <a:bodyPr lIns="91425" tIns="91425" rIns="91425" bIns="91425" anchor="t" anchorCtr="0">
            <a:noAutofit/>
          </a:bodyPr>
          <a:lstStyle/>
          <a:p>
            <a:pPr lvl="0" algn="ctr">
              <a:spcBef>
                <a:spcPts val="0"/>
              </a:spcBef>
              <a:buNone/>
            </a:pPr>
            <a:r>
              <a:rPr lang="en" sz="9600">
                <a:solidFill>
                  <a:srgbClr val="FF9E00"/>
                </a:solidFill>
                <a:latin typeface="Montserrat"/>
                <a:ea typeface="Montserrat"/>
                <a:cs typeface="Montserrat"/>
                <a:sym typeface="Montserrat"/>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19"/>
        <p:cNvGrpSpPr/>
        <p:nvPr/>
      </p:nvGrpSpPr>
      <p:grpSpPr>
        <a:xfrm>
          <a:off x="0" y="0"/>
          <a:ext cx="0" cy="0"/>
          <a:chOff x="0" y="0"/>
          <a:chExt cx="0" cy="0"/>
        </a:xfrm>
      </p:grpSpPr>
      <p:sp>
        <p:nvSpPr>
          <p:cNvPr id="20" name="Shape 20"/>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
        <p:nvSpPr>
          <p:cNvPr id="21" name="Shape 21"/>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916650" y="950850"/>
            <a:ext cx="7310699" cy="3241800"/>
          </a:xfrm>
          <a:prstGeom prst="rect">
            <a:avLst/>
          </a:prstGeom>
        </p:spPr>
        <p:txBody>
          <a:bodyPr lIns="91425" tIns="91425" rIns="91425" bIns="91425" anchor="t" anchorCtr="0"/>
          <a:lstStyle>
            <a:lvl1pPr lvl="0">
              <a:spcBef>
                <a:spcPts val="0"/>
              </a:spcBef>
              <a:defRPr sz="2400"/>
            </a:lvl1pPr>
            <a:lvl2pPr lvl="1">
              <a:spcBef>
                <a:spcPts val="0"/>
              </a:spcBef>
              <a:defRPr/>
            </a:lvl2pPr>
            <a:lvl3pPr lvl="2">
              <a:spcBef>
                <a:spcPts val="0"/>
              </a:spcBef>
              <a:defRPr/>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3"/>
        <p:cNvGrpSpPr/>
        <p:nvPr/>
      </p:nvGrpSpPr>
      <p:grpSpPr>
        <a:xfrm>
          <a:off x="0" y="0"/>
          <a:ext cx="0" cy="0"/>
          <a:chOff x="0" y="0"/>
          <a:chExt cx="0" cy="0"/>
        </a:xfrm>
      </p:grpSpPr>
      <p:sp>
        <p:nvSpPr>
          <p:cNvPr id="24" name="Shape 24"/>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
        <p:nvSpPr>
          <p:cNvPr id="25" name="Shape 25"/>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840975" y="956004"/>
            <a:ext cx="3621899" cy="29654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
        <p:nvSpPr>
          <p:cNvPr id="27" name="Shape 27"/>
          <p:cNvSpPr txBox="1">
            <a:spLocks noGrp="1"/>
          </p:cNvSpPr>
          <p:nvPr>
            <p:ph type="body" idx="2"/>
          </p:nvPr>
        </p:nvSpPr>
        <p:spPr>
          <a:xfrm>
            <a:off x="4681052" y="956004"/>
            <a:ext cx="3621899" cy="29654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0"/>
        <p:cNvGrpSpPr/>
        <p:nvPr/>
      </p:nvGrpSpPr>
      <p:grpSpPr>
        <a:xfrm>
          <a:off x="0" y="0"/>
          <a:ext cx="0" cy="0"/>
          <a:chOff x="0" y="0"/>
          <a:chExt cx="0" cy="0"/>
        </a:xfrm>
      </p:grpSpPr>
      <p:sp>
        <p:nvSpPr>
          <p:cNvPr id="41" name="Shape 41"/>
          <p:cNvSpPr/>
          <p:nvPr/>
        </p:nvSpPr>
        <p:spPr>
          <a:xfrm>
            <a:off x="558124" y="550425"/>
            <a:ext cx="8028197" cy="4042637"/>
          </a:xfrm>
          <a:custGeom>
            <a:avLst/>
            <a:gdLst/>
            <a:ahLst/>
            <a:cxnLst/>
            <a:rect l="0" t="0" r="0" b="0"/>
            <a:pathLst>
              <a:path w="344965" h="183798" extrusionOk="0">
                <a:moveTo>
                  <a:pt x="144041" y="38"/>
                </a:moveTo>
                <a:lnTo>
                  <a:pt x="0" y="0"/>
                </a:lnTo>
                <a:lnTo>
                  <a:pt x="0" y="183798"/>
                </a:lnTo>
                <a:lnTo>
                  <a:pt x="344965" y="183798"/>
                </a:lnTo>
                <a:lnTo>
                  <a:pt x="344965" y="0"/>
                </a:lnTo>
                <a:lnTo>
                  <a:pt x="202146" y="38"/>
                </a:lnTo>
              </a:path>
            </a:pathLst>
          </a:custGeom>
          <a:noFill/>
          <a:ln w="76200" cap="flat" cmpd="sng">
            <a:solidFill>
              <a:srgbClr val="FF9E00"/>
            </a:solidFill>
            <a:prstDash val="solid"/>
            <a:miter/>
            <a:headEnd type="none" w="lg" len="lg"/>
            <a:tailEnd type="none" w="lg" len="lg"/>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 inverse">
    <p:bg>
      <p:bgPr>
        <a:solidFill>
          <a:srgbClr val="434343"/>
        </a:solidFill>
        <a:effectLst/>
      </p:bgPr>
    </p:bg>
    <p:spTree>
      <p:nvGrpSpPr>
        <p:cNvPr id="1" name="Shape 42"/>
        <p:cNvGrpSpPr/>
        <p:nvPr/>
      </p:nvGrpSpPr>
      <p:grpSpPr>
        <a:xfrm>
          <a:off x="0" y="0"/>
          <a:ext cx="0" cy="0"/>
          <a:chOff x="0" y="0"/>
          <a:chExt cx="0" cy="0"/>
        </a:xfrm>
      </p:grpSpPr>
      <p:sp>
        <p:nvSpPr>
          <p:cNvPr id="43" name="Shape 43"/>
          <p:cNvSpPr/>
          <p:nvPr/>
        </p:nvSpPr>
        <p:spPr>
          <a:xfrm>
            <a:off x="558124" y="550425"/>
            <a:ext cx="8028197" cy="4042637"/>
          </a:xfrm>
          <a:custGeom>
            <a:avLst/>
            <a:gdLst/>
            <a:ahLst/>
            <a:cxnLst/>
            <a:rect l="0" t="0" r="0" b="0"/>
            <a:pathLst>
              <a:path w="344965" h="183798" extrusionOk="0">
                <a:moveTo>
                  <a:pt x="144041" y="38"/>
                </a:moveTo>
                <a:lnTo>
                  <a:pt x="0" y="0"/>
                </a:lnTo>
                <a:lnTo>
                  <a:pt x="0" y="183798"/>
                </a:lnTo>
                <a:lnTo>
                  <a:pt x="344965" y="183798"/>
                </a:lnTo>
                <a:lnTo>
                  <a:pt x="344965" y="0"/>
                </a:lnTo>
                <a:lnTo>
                  <a:pt x="202146" y="38"/>
                </a:lnTo>
              </a:path>
            </a:pathLst>
          </a:custGeom>
          <a:noFill/>
          <a:ln w="76200" cap="flat" cmpd="sng">
            <a:solidFill>
              <a:srgbClr val="FFFFFF"/>
            </a:solidFill>
            <a:prstDash val="solid"/>
            <a:miter/>
            <a:headEnd type="none" w="lg" len="lg"/>
            <a:tailEnd type="none" w="lg" len="lg"/>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241650" y="91565"/>
            <a:ext cx="2660700" cy="733799"/>
          </a:xfrm>
          <a:prstGeom prst="rect">
            <a:avLst/>
          </a:prstGeom>
          <a:noFill/>
          <a:ln>
            <a:noFill/>
          </a:ln>
        </p:spPr>
        <p:txBody>
          <a:bodyPr lIns="91425" tIns="91425" rIns="91425" bIns="91425" anchor="t" anchorCtr="0"/>
          <a:lstStyle>
            <a:lvl1pPr lvl="0"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916650" y="950850"/>
            <a:ext cx="7310699" cy="3241800"/>
          </a:xfrm>
          <a:prstGeom prst="rect">
            <a:avLst/>
          </a:prstGeom>
          <a:noFill/>
          <a:ln>
            <a:noFill/>
          </a:ln>
        </p:spPr>
        <p:txBody>
          <a:bodyPr lIns="91425" tIns="91425" rIns="91425" bIns="91425" anchor="t" anchorCtr="0"/>
          <a:lstStyle>
            <a:lvl1pPr lvl="0">
              <a:spcBef>
                <a:spcPts val="600"/>
              </a:spcBef>
              <a:buClr>
                <a:srgbClr val="CCCCCC"/>
              </a:buClr>
              <a:buSzPct val="80000"/>
              <a:buFont typeface="Droid Serif"/>
              <a:buChar char="⊡"/>
              <a:defRPr sz="3000">
                <a:solidFill>
                  <a:srgbClr val="434343"/>
                </a:solidFill>
                <a:latin typeface="Droid Serif"/>
                <a:ea typeface="Droid Serif"/>
                <a:cs typeface="Droid Serif"/>
                <a:sym typeface="Droid Serif"/>
              </a:defRPr>
            </a:lvl1pPr>
            <a:lvl2pPr lvl="1">
              <a:spcBef>
                <a:spcPts val="480"/>
              </a:spcBef>
              <a:buClr>
                <a:srgbClr val="CCCCCC"/>
              </a:buClr>
              <a:buSzPct val="75000"/>
              <a:buFont typeface="Droid Serif"/>
              <a:buChar char="□"/>
              <a:defRPr sz="2400">
                <a:solidFill>
                  <a:srgbClr val="434343"/>
                </a:solidFill>
                <a:latin typeface="Droid Serif"/>
                <a:ea typeface="Droid Serif"/>
                <a:cs typeface="Droid Serif"/>
                <a:sym typeface="Droid Serif"/>
              </a:defRPr>
            </a:lvl2pPr>
            <a:lvl3pPr lvl="2">
              <a:spcBef>
                <a:spcPts val="480"/>
              </a:spcBef>
              <a:buClr>
                <a:srgbClr val="CCCCCC"/>
              </a:buClr>
              <a:buSzPct val="100000"/>
              <a:buFont typeface="Droid Serif"/>
              <a:defRPr sz="2400">
                <a:solidFill>
                  <a:srgbClr val="434343"/>
                </a:solidFill>
                <a:latin typeface="Droid Serif"/>
                <a:ea typeface="Droid Serif"/>
                <a:cs typeface="Droid Serif"/>
                <a:sym typeface="Droid Serif"/>
              </a:defRPr>
            </a:lvl3pPr>
            <a:lvl4pPr lvl="3">
              <a:spcBef>
                <a:spcPts val="360"/>
              </a:spcBef>
              <a:buClr>
                <a:srgbClr val="CCCCCC"/>
              </a:buClr>
              <a:buSzPct val="100000"/>
              <a:buFont typeface="Droid Serif"/>
              <a:defRPr sz="1800">
                <a:solidFill>
                  <a:srgbClr val="434343"/>
                </a:solidFill>
                <a:latin typeface="Droid Serif"/>
                <a:ea typeface="Droid Serif"/>
                <a:cs typeface="Droid Serif"/>
                <a:sym typeface="Droid Serif"/>
              </a:defRPr>
            </a:lvl4pPr>
            <a:lvl5pPr lvl="4">
              <a:spcBef>
                <a:spcPts val="360"/>
              </a:spcBef>
              <a:buClr>
                <a:srgbClr val="CCCCCC"/>
              </a:buClr>
              <a:buSzPct val="100000"/>
              <a:buFont typeface="Droid Serif"/>
              <a:defRPr sz="1800">
                <a:solidFill>
                  <a:srgbClr val="434343"/>
                </a:solidFill>
                <a:latin typeface="Droid Serif"/>
                <a:ea typeface="Droid Serif"/>
                <a:cs typeface="Droid Serif"/>
                <a:sym typeface="Droid Serif"/>
              </a:defRPr>
            </a:lvl5pPr>
            <a:lvl6pPr lvl="5">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6pPr>
            <a:lvl7pPr lvl="6">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7pPr>
            <a:lvl8pPr lvl="7">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8pPr>
            <a:lvl9pPr lvl="8">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6" r:id="rId6"/>
    <p:sldLayoutId id="214748365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c.gov/healthyyouth/data/yrbs/pdf/2015/ss6506_updated.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world.wng.org/2016/07/cdc_african_american_teens_are_embracing_abstinenc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lidescarnival.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unsplash.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ctrTitle"/>
          </p:nvPr>
        </p:nvSpPr>
        <p:spPr>
          <a:xfrm>
            <a:off x="2296373" y="2058432"/>
            <a:ext cx="4551299" cy="1159799"/>
          </a:xfrm>
          <a:prstGeom prst="rect">
            <a:avLst/>
          </a:prstGeom>
        </p:spPr>
        <p:txBody>
          <a:bodyPr lIns="91425" tIns="91425" rIns="91425" bIns="91425" anchor="ctr" anchorCtr="0">
            <a:noAutofit/>
          </a:bodyPr>
          <a:lstStyle/>
          <a:p>
            <a:pPr lvl="0">
              <a:spcBef>
                <a:spcPts val="0"/>
              </a:spcBef>
              <a:buNone/>
            </a:pPr>
            <a:r>
              <a:rPr lang="en" sz="4000" dirty="0" smtClean="0"/>
              <a:t>Strengthening </a:t>
            </a:r>
            <a:br>
              <a:rPr lang="en" sz="4000" dirty="0" smtClean="0"/>
            </a:br>
            <a:r>
              <a:rPr lang="en" sz="4000" dirty="0" smtClean="0"/>
              <a:t>Father-Son Communication</a:t>
            </a:r>
            <a:br>
              <a:rPr lang="en" sz="4000" dirty="0" smtClean="0"/>
            </a:br>
            <a:r>
              <a:rPr lang="en" sz="2800" i="1" dirty="0" smtClean="0"/>
              <a:t>Sexual Behaviors</a:t>
            </a:r>
            <a:endParaRPr lang="en" sz="2800" i="1" dirty="0"/>
          </a:p>
        </p:txBody>
      </p:sp>
      <p:sp>
        <p:nvSpPr>
          <p:cNvPr id="49" name="Shape 49"/>
          <p:cNvSpPr/>
          <p:nvPr/>
        </p:nvSpPr>
        <p:spPr>
          <a:xfrm>
            <a:off x="4255104" y="512098"/>
            <a:ext cx="633839" cy="576508"/>
          </a:xfrm>
          <a:custGeom>
            <a:avLst/>
            <a:gdLst/>
            <a:ahLst/>
            <a:cxnLst/>
            <a:rect l="0" t="0" r="0" b="0"/>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FFFFFF"/>
          </a:solidFill>
          <a:ln>
            <a:noFill/>
          </a:ln>
        </p:spPr>
        <p:txBody>
          <a:bodyPr lIns="91425" tIns="91425" rIns="91425" bIns="91425" anchor="ctr" anchorCtr="0">
            <a:noAutofit/>
          </a:bodyPr>
          <a:lstStyle/>
          <a:p>
            <a:pPr lvl="0" rtl="0">
              <a:spcBef>
                <a:spcPts val="0"/>
              </a:spcBef>
              <a:buNone/>
            </a:pPr>
            <a:endParaRPr dirty="0">
              <a:solidFill>
                <a:srgbClr val="FFFFFF"/>
              </a:solidFill>
            </a:endParaRPr>
          </a:p>
        </p:txBody>
      </p:sp>
      <p:sp>
        <p:nvSpPr>
          <p:cNvPr id="4" name="Shape 48"/>
          <p:cNvSpPr txBox="1">
            <a:spLocks/>
          </p:cNvSpPr>
          <p:nvPr/>
        </p:nvSpPr>
        <p:spPr>
          <a:xfrm>
            <a:off x="2296373" y="4188057"/>
            <a:ext cx="4551299" cy="11597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434343"/>
              </a:buClr>
              <a:buSzPct val="100000"/>
              <a:buFont typeface="Montserrat"/>
              <a:buNone/>
              <a:defRPr sz="3000" b="1" i="0" u="none" strike="noStrike" cap="none">
                <a:solidFill>
                  <a:srgbClr val="434343"/>
                </a:solidFill>
                <a:latin typeface="Montserrat"/>
                <a:ea typeface="Montserrat"/>
                <a:cs typeface="Montserrat"/>
                <a:sym typeface="Montserrat"/>
              </a:defRPr>
            </a:lvl1pPr>
            <a:lvl2pPr lvl="1"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2pPr>
            <a:lvl3pPr lvl="2"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3pPr>
            <a:lvl4pPr lvl="3"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4pPr>
            <a:lvl5pPr lvl="4"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5pPr>
            <a:lvl6pPr lvl="5"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6pPr>
            <a:lvl7pPr lvl="6"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7pPr>
            <a:lvl8pPr lvl="7"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8pPr>
            <a:lvl9pPr lvl="8" algn="ctr">
              <a:spcBef>
                <a:spcPts val="0"/>
              </a:spcBef>
              <a:buClr>
                <a:srgbClr val="434343"/>
              </a:buClr>
              <a:buSzPct val="100000"/>
              <a:buFont typeface="Montserrat"/>
              <a:buNone/>
              <a:defRPr sz="3000" b="1">
                <a:solidFill>
                  <a:srgbClr val="434343"/>
                </a:solidFill>
                <a:latin typeface="Montserrat"/>
                <a:ea typeface="Montserrat"/>
                <a:cs typeface="Montserrat"/>
                <a:sym typeface="Montserrat"/>
              </a:defRPr>
            </a:lvl9pPr>
          </a:lstStyle>
          <a:p>
            <a:r>
              <a:rPr lang="en" sz="2000" dirty="0" smtClean="0"/>
              <a:t>Fathers and Sons Program</a:t>
            </a:r>
            <a:endParaRPr lang="en" sz="2000" i="1" dirty="0"/>
          </a:p>
        </p:txBody>
      </p:sp>
      <p:sp>
        <p:nvSpPr>
          <p:cNvPr id="2" name="TextBox 1"/>
          <p:cNvSpPr txBox="1"/>
          <p:nvPr/>
        </p:nvSpPr>
        <p:spPr>
          <a:xfrm>
            <a:off x="0" y="4897279"/>
            <a:ext cx="2999539" cy="246221"/>
          </a:xfrm>
          <a:prstGeom prst="rect">
            <a:avLst/>
          </a:prstGeom>
          <a:noFill/>
        </p:spPr>
        <p:txBody>
          <a:bodyPr wrap="none" rtlCol="0">
            <a:spAutoFit/>
          </a:bodyPr>
          <a:lstStyle/>
          <a:p>
            <a:r>
              <a:rPr lang="en-US" sz="1000" dirty="0">
                <a:solidFill>
                  <a:schemeClr val="bg1"/>
                </a:solidFill>
              </a:rPr>
              <a:t>© 2022 The Regents of the University of </a:t>
            </a:r>
            <a:r>
              <a:rPr lang="en-US" sz="1000" dirty="0" smtClean="0">
                <a:solidFill>
                  <a:schemeClr val="bg1"/>
                </a:solidFill>
              </a:rPr>
              <a:t>Michigan</a:t>
            </a:r>
            <a:endParaRPr lang="en-US" sz="10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rtl="0">
              <a:spcBef>
                <a:spcPts val="0"/>
              </a:spcBef>
              <a:buNone/>
            </a:pPr>
            <a:r>
              <a:rPr lang="en" sz="2400" dirty="0" smtClean="0"/>
              <a:t>REFERENCES</a:t>
            </a:r>
            <a:endParaRPr lang="en" sz="2400" dirty="0"/>
          </a:p>
        </p:txBody>
      </p:sp>
      <p:sp>
        <p:nvSpPr>
          <p:cNvPr id="268" name="Shape 268"/>
          <p:cNvSpPr txBox="1">
            <a:spLocks noGrp="1"/>
          </p:cNvSpPr>
          <p:nvPr>
            <p:ph type="body" idx="1"/>
          </p:nvPr>
        </p:nvSpPr>
        <p:spPr>
          <a:xfrm>
            <a:off x="841149" y="825364"/>
            <a:ext cx="7310699" cy="1763100"/>
          </a:xfrm>
          <a:prstGeom prst="rect">
            <a:avLst/>
          </a:prstGeom>
        </p:spPr>
        <p:txBody>
          <a:bodyPr lIns="91425" tIns="91425" rIns="91425" bIns="91425" anchor="t" anchorCtr="0">
            <a:noAutofit/>
          </a:bodyPr>
          <a:lstStyle/>
          <a:p>
            <a:pPr marL="228600" indent="-228600">
              <a:buAutoNum type="arabicPeriod"/>
            </a:pPr>
            <a:r>
              <a:rPr lang="en-US" sz="1800" dirty="0"/>
              <a:t>Centers for Disease Control and Prevention (CDC). (2015). Youth Risk Behavior Surveillance – United States, 2015. Surveillance Summaries (65) 6: 1-174. Retrieved from </a:t>
            </a:r>
            <a:r>
              <a:rPr lang="en-US" sz="1800" dirty="0">
                <a:hlinkClick r:id="rId3"/>
              </a:rPr>
              <a:t>https://</a:t>
            </a:r>
            <a:r>
              <a:rPr lang="en-US" sz="1800" dirty="0" smtClean="0">
                <a:hlinkClick r:id="rId3"/>
              </a:rPr>
              <a:t>www.cdc.gov/healthyyouth/data/yrbs/pdf/2015/ss6506_updated.pdf</a:t>
            </a:r>
            <a:endParaRPr lang="en-US" sz="1800" dirty="0"/>
          </a:p>
          <a:p>
            <a:pPr marL="228600" indent="-228600">
              <a:buAutoNum type="arabicPeriod"/>
            </a:pPr>
            <a:endParaRPr lang="en-US" sz="1800" dirty="0" smtClean="0"/>
          </a:p>
          <a:p>
            <a:pPr marL="228600" indent="-228600">
              <a:buAutoNum type="arabicPeriod"/>
            </a:pPr>
            <a:r>
              <a:rPr lang="en-US" sz="1800" dirty="0" smtClean="0"/>
              <a:t>Crossland, K. (2016). CDC: African-American teens are embracing abstinence. Retrieved from </a:t>
            </a:r>
            <a:r>
              <a:rPr lang="en-US" sz="1800" dirty="0" smtClean="0">
                <a:hlinkClick r:id="rId4"/>
              </a:rPr>
              <a:t>https</a:t>
            </a:r>
            <a:r>
              <a:rPr lang="en-US" sz="1800" dirty="0">
                <a:hlinkClick r:id="rId4"/>
              </a:rPr>
              <a:t>://world.wng.org/2016/07/cdc_african_american_teens_are_embracing_abstinence</a:t>
            </a:r>
            <a:endParaRPr lang="en-US" sz="1800" dirty="0"/>
          </a:p>
        </p:txBody>
      </p:sp>
      <p:sp>
        <p:nvSpPr>
          <p:cNvPr id="4" name="TextBox 3"/>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rtl="0">
              <a:spcBef>
                <a:spcPts val="0"/>
              </a:spcBef>
              <a:buNone/>
            </a:pPr>
            <a:r>
              <a:rPr lang="en"/>
              <a:t>CREDITS</a:t>
            </a:r>
          </a:p>
        </p:txBody>
      </p:sp>
      <p:sp>
        <p:nvSpPr>
          <p:cNvPr id="268" name="Shape 268"/>
          <p:cNvSpPr txBox="1">
            <a:spLocks noGrp="1"/>
          </p:cNvSpPr>
          <p:nvPr>
            <p:ph type="body" idx="1"/>
          </p:nvPr>
        </p:nvSpPr>
        <p:spPr>
          <a:xfrm>
            <a:off x="916650" y="1690200"/>
            <a:ext cx="7310699" cy="1763100"/>
          </a:xfrm>
          <a:prstGeom prst="rect">
            <a:avLst/>
          </a:prstGeom>
        </p:spPr>
        <p:txBody>
          <a:bodyPr lIns="91425" tIns="91425" rIns="91425" bIns="91425" anchor="t" anchorCtr="0">
            <a:noAutofit/>
          </a:bodyPr>
          <a:lstStyle/>
          <a:p>
            <a:pPr lvl="0" rtl="0">
              <a:spcBef>
                <a:spcPts val="0"/>
              </a:spcBef>
              <a:buNone/>
            </a:pPr>
            <a:r>
              <a:rPr lang="en" sz="1800" dirty="0"/>
              <a:t>Special thanks to all the people who made and released these awesome resources for free:</a:t>
            </a:r>
          </a:p>
          <a:p>
            <a:pPr marL="457200" lvl="0" indent="-342900" rtl="0">
              <a:lnSpc>
                <a:spcPct val="115000"/>
              </a:lnSpc>
              <a:spcBef>
                <a:spcPts val="0"/>
              </a:spcBef>
              <a:buClr>
                <a:srgbClr val="434343"/>
              </a:buClr>
              <a:buSzPct val="100000"/>
            </a:pPr>
            <a:r>
              <a:rPr lang="en" sz="1800" dirty="0"/>
              <a:t>Presentation template by </a:t>
            </a:r>
            <a:r>
              <a:rPr lang="en" sz="1800" u="sng" dirty="0">
                <a:hlinkClick r:id="rId3"/>
              </a:rPr>
              <a:t>SlidesCarnival</a:t>
            </a:r>
          </a:p>
          <a:p>
            <a:pPr marL="457200" lvl="0" indent="-342900" rtl="0">
              <a:lnSpc>
                <a:spcPct val="115000"/>
              </a:lnSpc>
              <a:spcBef>
                <a:spcPts val="0"/>
              </a:spcBef>
              <a:buClr>
                <a:srgbClr val="434343"/>
              </a:buClr>
              <a:buSzPct val="100000"/>
            </a:pPr>
            <a:r>
              <a:rPr lang="en" sz="1800" dirty="0"/>
              <a:t>Photographs by </a:t>
            </a:r>
            <a:r>
              <a:rPr lang="en" sz="1800" u="sng" dirty="0">
                <a:hlinkClick r:id="rId4"/>
              </a:rPr>
              <a:t>Unsplash</a:t>
            </a:r>
          </a:p>
        </p:txBody>
      </p:sp>
      <p:sp>
        <p:nvSpPr>
          <p:cNvPr id="4" name="TextBox 3"/>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extLst>
      <p:ext uri="{BB962C8B-B14F-4D97-AF65-F5344CB8AC3E}">
        <p14:creationId xmlns:p14="http://schemas.microsoft.com/office/powerpoint/2010/main" val="186174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idx="4294967295"/>
          </p:nvPr>
        </p:nvSpPr>
        <p:spPr>
          <a:xfrm>
            <a:off x="1053547" y="1017617"/>
            <a:ext cx="7036904" cy="1159799"/>
          </a:xfrm>
          <a:prstGeom prst="rect">
            <a:avLst/>
          </a:prstGeom>
        </p:spPr>
        <p:txBody>
          <a:bodyPr lIns="91425" tIns="91425" rIns="91425" bIns="91425" anchor="t" anchorCtr="0">
            <a:noAutofit/>
          </a:bodyPr>
          <a:lstStyle/>
          <a:p>
            <a:pPr lvl="0" rtl="0">
              <a:spcBef>
                <a:spcPts val="0"/>
              </a:spcBef>
              <a:buNone/>
            </a:pPr>
            <a:r>
              <a:rPr lang="en" sz="4800" dirty="0" smtClean="0">
                <a:solidFill>
                  <a:srgbClr val="FF9E00"/>
                </a:solidFill>
              </a:rPr>
              <a:t>L</a:t>
            </a:r>
            <a:r>
              <a:rPr lang="en-US" sz="4800" dirty="0" smtClean="0">
                <a:solidFill>
                  <a:srgbClr val="FF9E00"/>
                </a:solidFill>
              </a:rPr>
              <a:t>e</a:t>
            </a:r>
            <a:r>
              <a:rPr lang="en" sz="4800" dirty="0" smtClean="0">
                <a:solidFill>
                  <a:srgbClr val="FF9E00"/>
                </a:solidFill>
              </a:rPr>
              <a:t>t’s Talk About Sex</a:t>
            </a:r>
            <a:endParaRPr lang="en" sz="4800" dirty="0">
              <a:solidFill>
                <a:srgbClr val="FF9E00"/>
              </a:solidFill>
            </a:endParaRPr>
          </a:p>
        </p:txBody>
      </p:sp>
      <p:sp>
        <p:nvSpPr>
          <p:cNvPr id="89" name="Shape 89"/>
          <p:cNvSpPr txBox="1">
            <a:spLocks noGrp="1"/>
          </p:cNvSpPr>
          <p:nvPr>
            <p:ph type="subTitle" idx="4294967295"/>
          </p:nvPr>
        </p:nvSpPr>
        <p:spPr>
          <a:xfrm>
            <a:off x="1423284" y="1904379"/>
            <a:ext cx="6472361" cy="2099143"/>
          </a:xfrm>
          <a:prstGeom prst="rect">
            <a:avLst/>
          </a:prstGeom>
        </p:spPr>
        <p:txBody>
          <a:bodyPr lIns="91425" tIns="91425" rIns="91425" bIns="91425" anchor="t" anchorCtr="0">
            <a:noAutofit/>
          </a:bodyPr>
          <a:lstStyle/>
          <a:p>
            <a:pPr lvl="0" rtl="0">
              <a:spcBef>
                <a:spcPts val="0"/>
              </a:spcBef>
              <a:buNone/>
            </a:pPr>
            <a:r>
              <a:rPr lang="en" sz="1800" b="1" dirty="0" smtClean="0">
                <a:solidFill>
                  <a:srgbClr val="00B0F0"/>
                </a:solidFill>
              </a:rPr>
              <a:t>Who? </a:t>
            </a:r>
            <a:r>
              <a:rPr lang="en" sz="1800" dirty="0" smtClean="0">
                <a:solidFill>
                  <a:srgbClr val="CCCCCC"/>
                </a:solidFill>
              </a:rPr>
              <a:t>Your son</a:t>
            </a:r>
          </a:p>
          <a:p>
            <a:pPr lvl="0" rtl="0">
              <a:spcBef>
                <a:spcPts val="0"/>
              </a:spcBef>
              <a:buNone/>
            </a:pPr>
            <a:endParaRPr lang="en" sz="1800" dirty="0" smtClean="0">
              <a:solidFill>
                <a:srgbClr val="CCCCCC"/>
              </a:solidFill>
            </a:endParaRPr>
          </a:p>
          <a:p>
            <a:pPr lvl="0" rtl="0">
              <a:spcBef>
                <a:spcPts val="0"/>
              </a:spcBef>
              <a:buNone/>
            </a:pPr>
            <a:r>
              <a:rPr lang="en" sz="1800" b="1" dirty="0" smtClean="0">
                <a:solidFill>
                  <a:srgbClr val="00B0F0"/>
                </a:solidFill>
              </a:rPr>
              <a:t>How? </a:t>
            </a:r>
            <a:r>
              <a:rPr lang="en" sz="1800" dirty="0" smtClean="0">
                <a:solidFill>
                  <a:srgbClr val="CCCCCC"/>
                </a:solidFill>
              </a:rPr>
              <a:t>Talk to him</a:t>
            </a:r>
          </a:p>
          <a:p>
            <a:pPr lvl="0" rtl="0">
              <a:spcBef>
                <a:spcPts val="0"/>
              </a:spcBef>
              <a:buNone/>
            </a:pPr>
            <a:endParaRPr lang="en" sz="1800" dirty="0" smtClean="0">
              <a:solidFill>
                <a:srgbClr val="CCCCCC"/>
              </a:solidFill>
            </a:endParaRPr>
          </a:p>
          <a:p>
            <a:pPr lvl="0" rtl="0">
              <a:spcBef>
                <a:spcPts val="0"/>
              </a:spcBef>
              <a:buNone/>
            </a:pPr>
            <a:r>
              <a:rPr lang="en" sz="1800" b="1" dirty="0" smtClean="0">
                <a:solidFill>
                  <a:srgbClr val="00B0F0"/>
                </a:solidFill>
              </a:rPr>
              <a:t>When? </a:t>
            </a:r>
            <a:r>
              <a:rPr lang="en" sz="1800" dirty="0" smtClean="0">
                <a:solidFill>
                  <a:srgbClr val="CCCCCC"/>
                </a:solidFill>
              </a:rPr>
              <a:t>Now</a:t>
            </a:r>
          </a:p>
          <a:p>
            <a:pPr lvl="0" rtl="0">
              <a:spcBef>
                <a:spcPts val="0"/>
              </a:spcBef>
              <a:buNone/>
            </a:pPr>
            <a:endParaRPr lang="en" sz="1800" dirty="0" smtClean="0">
              <a:solidFill>
                <a:srgbClr val="CCCCCC"/>
              </a:solidFill>
            </a:endParaRPr>
          </a:p>
          <a:p>
            <a:pPr lvl="0" rtl="0">
              <a:spcBef>
                <a:spcPts val="0"/>
              </a:spcBef>
              <a:buNone/>
            </a:pPr>
            <a:r>
              <a:rPr lang="en" sz="1800" b="1" dirty="0" smtClean="0">
                <a:solidFill>
                  <a:srgbClr val="00B0F0"/>
                </a:solidFill>
              </a:rPr>
              <a:t>Why? </a:t>
            </a:r>
            <a:r>
              <a:rPr lang="en" sz="1800" dirty="0" smtClean="0">
                <a:solidFill>
                  <a:srgbClr val="CCCCCC"/>
                </a:solidFill>
              </a:rPr>
              <a:t>Children who talk to their dads gain knowledge to protect themselves from health compromising decisions and behaviors.</a:t>
            </a:r>
            <a:endParaRPr lang="en" sz="1800" dirty="0">
              <a:solidFill>
                <a:srgbClr val="CCCCCC"/>
              </a:solidFill>
            </a:endParaRPr>
          </a:p>
        </p:txBody>
      </p:sp>
      <p:sp>
        <p:nvSpPr>
          <p:cNvPr id="10" name="Shape 413"/>
          <p:cNvSpPr/>
          <p:nvPr/>
        </p:nvSpPr>
        <p:spPr>
          <a:xfrm>
            <a:off x="4082994" y="130855"/>
            <a:ext cx="978011" cy="886762"/>
          </a:xfrm>
          <a:custGeom>
            <a:avLst/>
            <a:gdLst/>
            <a:ahLst/>
            <a:cxnLst/>
            <a:rect l="0" t="0" r="0" b="0"/>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5" name="TextBox 4"/>
          <p:cNvSpPr txBox="1"/>
          <p:nvPr/>
        </p:nvSpPr>
        <p:spPr>
          <a:xfrm>
            <a:off x="0" y="4897279"/>
            <a:ext cx="2999539" cy="246221"/>
          </a:xfrm>
          <a:prstGeom prst="rect">
            <a:avLst/>
          </a:prstGeom>
          <a:noFill/>
        </p:spPr>
        <p:txBody>
          <a:bodyPr wrap="none" rtlCol="0">
            <a:spAutoFit/>
          </a:bodyPr>
          <a:lstStyle/>
          <a:p>
            <a:r>
              <a:rPr lang="en-US" sz="1000" dirty="0">
                <a:solidFill>
                  <a:schemeClr val="bg1"/>
                </a:solidFill>
              </a:rPr>
              <a:t>© 2022 The Regents of the University of </a:t>
            </a:r>
            <a:r>
              <a:rPr lang="en-US" sz="1000" dirty="0" smtClean="0">
                <a:solidFill>
                  <a:schemeClr val="bg1"/>
                </a:solidFill>
              </a:rPr>
              <a:t>Michigan</a:t>
            </a:r>
            <a:endParaRPr lang="en-US" sz="10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rtl="0">
              <a:spcBef>
                <a:spcPts val="0"/>
              </a:spcBef>
              <a:buNone/>
            </a:pPr>
            <a:r>
              <a:rPr lang="en" sz="2000" dirty="0" smtClean="0"/>
              <a:t>Guidelines About </a:t>
            </a:r>
            <a:br>
              <a:rPr lang="en" sz="2000" dirty="0" smtClean="0"/>
            </a:br>
            <a:r>
              <a:rPr lang="en" sz="2000" dirty="0" smtClean="0"/>
              <a:t>Sexual Behavior</a:t>
            </a:r>
            <a:endParaRPr lang="en" sz="2000" dirty="0"/>
          </a:p>
        </p:txBody>
      </p:sp>
      <p:sp>
        <p:nvSpPr>
          <p:cNvPr id="56" name="Shape 56"/>
          <p:cNvSpPr txBox="1"/>
          <p:nvPr/>
        </p:nvSpPr>
        <p:spPr>
          <a:xfrm>
            <a:off x="735528" y="1455568"/>
            <a:ext cx="3535799" cy="2207100"/>
          </a:xfrm>
          <a:prstGeom prst="rect">
            <a:avLst/>
          </a:prstGeom>
          <a:noFill/>
          <a:ln>
            <a:noFill/>
          </a:ln>
        </p:spPr>
        <p:txBody>
          <a:bodyPr lIns="91425" tIns="91425" rIns="91425" bIns="91425" anchor="t" anchorCtr="0">
            <a:noAutofit/>
          </a:bodyPr>
          <a:lstStyle/>
          <a:p>
            <a:pPr lvl="0" rtl="0">
              <a:spcBef>
                <a:spcPts val="600"/>
              </a:spcBef>
              <a:buNone/>
            </a:pPr>
            <a:r>
              <a:rPr lang="en" sz="2000" b="1" dirty="0" smtClean="0">
                <a:solidFill>
                  <a:srgbClr val="FF9E00"/>
                </a:solidFill>
                <a:latin typeface="Droid Serif"/>
                <a:ea typeface="Droid Serif"/>
                <a:cs typeface="Droid Serif"/>
                <a:sym typeface="Droid Serif"/>
              </a:rPr>
              <a:t>Upper Elementary School</a:t>
            </a:r>
            <a:endParaRPr lang="en" sz="2000" b="1" dirty="0">
              <a:solidFill>
                <a:srgbClr val="FF9E00"/>
              </a:solidFill>
              <a:latin typeface="Droid Serif"/>
              <a:ea typeface="Droid Serif"/>
              <a:cs typeface="Droid Serif"/>
              <a:sym typeface="Droid Serif"/>
            </a:endParaRP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Everyone is a sexual being</a:t>
            </a: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Children become more curious about their sexuality as they grow older</a:t>
            </a: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Talking to parents about sexuality can help</a:t>
            </a: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Exploring feelings about sexuality is common</a:t>
            </a:r>
            <a:endParaRPr lang="en" sz="1600" dirty="0">
              <a:solidFill>
                <a:srgbClr val="434343"/>
              </a:solidFill>
              <a:latin typeface="Droid Serif"/>
              <a:ea typeface="Droid Serif"/>
              <a:cs typeface="Droid Serif"/>
              <a:sym typeface="Droid Serif"/>
            </a:endParaRPr>
          </a:p>
        </p:txBody>
      </p:sp>
      <p:sp>
        <p:nvSpPr>
          <p:cNvPr id="57" name="Shape 57"/>
          <p:cNvSpPr txBox="1"/>
          <p:nvPr/>
        </p:nvSpPr>
        <p:spPr>
          <a:xfrm>
            <a:off x="4694186" y="1455568"/>
            <a:ext cx="3690300" cy="2207100"/>
          </a:xfrm>
          <a:prstGeom prst="rect">
            <a:avLst/>
          </a:prstGeom>
          <a:noFill/>
          <a:ln>
            <a:noFill/>
          </a:ln>
        </p:spPr>
        <p:txBody>
          <a:bodyPr lIns="91425" tIns="91425" rIns="91425" bIns="91425" anchor="t" anchorCtr="0">
            <a:noAutofit/>
          </a:bodyPr>
          <a:lstStyle/>
          <a:p>
            <a:pPr lvl="0" rtl="0">
              <a:spcBef>
                <a:spcPts val="600"/>
              </a:spcBef>
              <a:buNone/>
            </a:pPr>
            <a:r>
              <a:rPr lang="en" sz="2000" b="1" dirty="0" smtClean="0">
                <a:solidFill>
                  <a:srgbClr val="FF9E00"/>
                </a:solidFill>
                <a:latin typeface="Droid Serif"/>
                <a:ea typeface="Droid Serif"/>
                <a:cs typeface="Droid Serif"/>
                <a:sym typeface="Droid Serif"/>
              </a:rPr>
              <a:t>Middle School</a:t>
            </a:r>
            <a:endParaRPr lang="en" sz="2000" b="1" dirty="0">
              <a:solidFill>
                <a:srgbClr val="FF9E00"/>
              </a:solidFill>
              <a:latin typeface="Droid Serif"/>
              <a:ea typeface="Droid Serif"/>
              <a:cs typeface="Droid Serif"/>
              <a:sym typeface="Droid Serif"/>
            </a:endParaRP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Sexual feelings, fantasies, and desires are natural and they do not need to acted upon</a:t>
            </a: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Sexual feelings, fantasies, and desires occur throughout life</a:t>
            </a:r>
          </a:p>
          <a:p>
            <a:pPr marL="171450" lvl="0" indent="-171450" rtl="0">
              <a:spcBef>
                <a:spcPts val="600"/>
              </a:spcBef>
              <a:buFont typeface="Arial" panose="020B0604020202020204" pitchFamily="34" charset="0"/>
              <a:buChar char="•"/>
            </a:pPr>
            <a:r>
              <a:rPr lang="en" sz="1600" dirty="0" smtClean="0">
                <a:solidFill>
                  <a:srgbClr val="434343"/>
                </a:solidFill>
                <a:latin typeface="Droid Serif"/>
                <a:ea typeface="Droid Serif"/>
                <a:cs typeface="Droid Serif"/>
                <a:sym typeface="Droid Serif"/>
              </a:rPr>
              <a:t>Sexuality  is more rewarding and positive when expressed in a sharing and non-exploitative way</a:t>
            </a:r>
            <a:endParaRPr lang="en" sz="1600" dirty="0">
              <a:solidFill>
                <a:srgbClr val="434343"/>
              </a:solidFill>
              <a:latin typeface="Droid Serif"/>
              <a:ea typeface="Droid Serif"/>
              <a:cs typeface="Droid Serif"/>
              <a:sym typeface="Droid Serif"/>
            </a:endParaRPr>
          </a:p>
        </p:txBody>
      </p:sp>
      <p:sp>
        <p:nvSpPr>
          <p:cNvPr id="5" name="TextBox 4"/>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966208" y="1297216"/>
            <a:ext cx="5277599" cy="447600"/>
          </a:xfrm>
          <a:prstGeom prst="rect">
            <a:avLst/>
          </a:prstGeom>
        </p:spPr>
        <p:txBody>
          <a:bodyPr lIns="91425" tIns="91425" rIns="91425" bIns="91425" anchor="b" anchorCtr="0">
            <a:noAutofit/>
          </a:bodyPr>
          <a:lstStyle/>
          <a:p>
            <a:pPr lvl="0" rtl="0">
              <a:spcBef>
                <a:spcPts val="0"/>
              </a:spcBef>
              <a:buNone/>
            </a:pPr>
            <a:r>
              <a:rPr lang="en" sz="3200" dirty="0" smtClean="0"/>
              <a:t>Some Facts….</a:t>
            </a:r>
            <a:endParaRPr lang="en" sz="3200" dirty="0"/>
          </a:p>
        </p:txBody>
      </p:sp>
      <p:sp>
        <p:nvSpPr>
          <p:cNvPr id="71" name="Shape 71"/>
          <p:cNvSpPr txBox="1">
            <a:spLocks noGrp="1"/>
          </p:cNvSpPr>
          <p:nvPr>
            <p:ph type="subTitle" idx="1"/>
          </p:nvPr>
        </p:nvSpPr>
        <p:spPr>
          <a:xfrm>
            <a:off x="891748" y="1655508"/>
            <a:ext cx="7426518" cy="447600"/>
          </a:xfrm>
          <a:prstGeom prst="rect">
            <a:avLst/>
          </a:prstGeom>
        </p:spPr>
        <p:txBody>
          <a:bodyPr lIns="91425" tIns="91425" rIns="91425" bIns="91425" anchor="t" anchorCtr="0">
            <a:noAutofit/>
          </a:bodyPr>
          <a:lstStyle/>
          <a:p>
            <a:pPr marL="285750" indent="-285750" algn="l">
              <a:spcBef>
                <a:spcPct val="50000"/>
              </a:spcBef>
              <a:buFont typeface="Arial" panose="020B0604020202020204" pitchFamily="34" charset="0"/>
              <a:buChar char="•"/>
            </a:pPr>
            <a:r>
              <a:rPr lang="en-US" altLang="en-US" dirty="0" smtClean="0"/>
              <a:t>51.5% of African American teens…</a:t>
            </a:r>
          </a:p>
          <a:p>
            <a:pPr lvl="2">
              <a:spcBef>
                <a:spcPct val="50000"/>
              </a:spcBef>
            </a:pPr>
            <a:r>
              <a:rPr lang="en-US" altLang="en-US" dirty="0" smtClean="0"/>
              <a:t>report </a:t>
            </a:r>
            <a:r>
              <a:rPr lang="en-US" altLang="en-US" dirty="0"/>
              <a:t>that they </a:t>
            </a:r>
            <a:r>
              <a:rPr lang="en-US" altLang="en-US" dirty="0" smtClean="0"/>
              <a:t>have never had sex</a:t>
            </a:r>
            <a:r>
              <a:rPr lang="en-US" altLang="en-US" baseline="30000" dirty="0" smtClean="0"/>
              <a:t>1,2</a:t>
            </a:r>
            <a:endParaRPr lang="en-US" altLang="en-US" dirty="0" smtClean="0"/>
          </a:p>
          <a:p>
            <a:pPr marL="285750" indent="-285750" algn="l">
              <a:spcBef>
                <a:spcPct val="50000"/>
              </a:spcBef>
              <a:buFont typeface="Arial" panose="020B0604020202020204" pitchFamily="34" charset="0"/>
              <a:buChar char="•"/>
            </a:pPr>
            <a:r>
              <a:rPr lang="en-US" altLang="en-US" dirty="0" smtClean="0"/>
              <a:t>40% of teenaged African American males…</a:t>
            </a:r>
            <a:endParaRPr lang="en-US" altLang="en-US" dirty="0"/>
          </a:p>
          <a:p>
            <a:pPr>
              <a:spcBef>
                <a:spcPct val="50000"/>
              </a:spcBef>
            </a:pPr>
            <a:r>
              <a:rPr lang="en-US" altLang="en-US" dirty="0"/>
              <a:t>	</a:t>
            </a:r>
            <a:r>
              <a:rPr lang="en-US" altLang="en-US" dirty="0" smtClean="0"/>
              <a:t>report that they are NOT sexually active</a:t>
            </a:r>
            <a:r>
              <a:rPr lang="en-US" altLang="en-US" baseline="30000" dirty="0" smtClean="0"/>
              <a:t>1,2</a:t>
            </a:r>
            <a:endParaRPr lang="en-US" altLang="en-US" dirty="0"/>
          </a:p>
          <a:p>
            <a:pPr marL="285750" indent="-285750" algn="l">
              <a:spcBef>
                <a:spcPct val="50000"/>
              </a:spcBef>
              <a:buFont typeface="Arial" panose="020B0604020202020204" pitchFamily="34" charset="0"/>
              <a:buChar char="•"/>
            </a:pPr>
            <a:r>
              <a:rPr lang="en-US" altLang="en-US" dirty="0"/>
              <a:t>On </a:t>
            </a:r>
            <a:r>
              <a:rPr lang="en-US" altLang="en-US" dirty="0" smtClean="0"/>
              <a:t>average</a:t>
            </a:r>
            <a:r>
              <a:rPr lang="en-US" altLang="en-US" dirty="0"/>
              <a:t>……</a:t>
            </a:r>
          </a:p>
          <a:p>
            <a:pPr>
              <a:spcBef>
                <a:spcPct val="50000"/>
              </a:spcBef>
            </a:pPr>
            <a:r>
              <a:rPr lang="en-US" altLang="en-US" dirty="0"/>
              <a:t>	</a:t>
            </a:r>
            <a:r>
              <a:rPr lang="en-US" altLang="en-US" dirty="0" smtClean="0"/>
              <a:t>boys </a:t>
            </a:r>
            <a:r>
              <a:rPr lang="en-US" altLang="en-US" dirty="0"/>
              <a:t>tend to have sex at earlier ages than girls</a:t>
            </a:r>
          </a:p>
        </p:txBody>
      </p:sp>
      <p:grpSp>
        <p:nvGrpSpPr>
          <p:cNvPr id="12" name="Shape 472"/>
          <p:cNvGrpSpPr/>
          <p:nvPr/>
        </p:nvGrpSpPr>
        <p:grpSpPr>
          <a:xfrm>
            <a:off x="4111409" y="354745"/>
            <a:ext cx="859975" cy="691763"/>
            <a:chOff x="5300400" y="3670175"/>
            <a:chExt cx="421300" cy="399325"/>
          </a:xfrm>
        </p:grpSpPr>
        <p:sp>
          <p:nvSpPr>
            <p:cNvPr id="13" name="Shape 473"/>
            <p:cNvSpPr/>
            <p:nvPr/>
          </p:nvSpPr>
          <p:spPr>
            <a:xfrm>
              <a:off x="5300400" y="3708025"/>
              <a:ext cx="421300" cy="267450"/>
            </a:xfrm>
            <a:custGeom>
              <a:avLst/>
              <a:gdLst/>
              <a:ahLst/>
              <a:cxnLst/>
              <a:rect l="0" t="0" r="0" b="0"/>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4" name="Shape 474"/>
            <p:cNvSpPr/>
            <p:nvPr/>
          </p:nvSpPr>
          <p:spPr>
            <a:xfrm>
              <a:off x="5498825" y="3670175"/>
              <a:ext cx="24450" cy="25650"/>
            </a:xfrm>
            <a:custGeom>
              <a:avLst/>
              <a:gdLst/>
              <a:ahLst/>
              <a:cxnLst/>
              <a:rect l="0" t="0" r="0" b="0"/>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5" name="Shape 475"/>
            <p:cNvSpPr/>
            <p:nvPr/>
          </p:nvSpPr>
          <p:spPr>
            <a:xfrm>
              <a:off x="5366325" y="3987675"/>
              <a:ext cx="61100" cy="81825"/>
            </a:xfrm>
            <a:custGeom>
              <a:avLst/>
              <a:gdLst/>
              <a:ahLst/>
              <a:cxnLst/>
              <a:rect l="0" t="0" r="0" b="0"/>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6" name="Shape 476"/>
            <p:cNvSpPr/>
            <p:nvPr/>
          </p:nvSpPr>
          <p:spPr>
            <a:xfrm>
              <a:off x="5594700" y="3987675"/>
              <a:ext cx="61075" cy="81825"/>
            </a:xfrm>
            <a:custGeom>
              <a:avLst/>
              <a:gdLst/>
              <a:ahLst/>
              <a:cxnLst/>
              <a:rect l="0" t="0" r="0" b="0"/>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7" name="Shape 477"/>
            <p:cNvSpPr/>
            <p:nvPr/>
          </p:nvSpPr>
          <p:spPr>
            <a:xfrm>
              <a:off x="5324825" y="3732450"/>
              <a:ext cx="372475" cy="218600"/>
            </a:xfrm>
            <a:custGeom>
              <a:avLst/>
              <a:gdLst/>
              <a:ahLst/>
              <a:cxnLst/>
              <a:rect l="0" t="0" r="0" b="0"/>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grpSp>
      <p:sp>
        <p:nvSpPr>
          <p:cNvPr id="10" name="TextBox 9"/>
          <p:cNvSpPr txBox="1"/>
          <p:nvPr/>
        </p:nvSpPr>
        <p:spPr>
          <a:xfrm>
            <a:off x="0" y="4897279"/>
            <a:ext cx="2999539" cy="246221"/>
          </a:xfrm>
          <a:prstGeom prst="rect">
            <a:avLst/>
          </a:prstGeom>
          <a:noFill/>
        </p:spPr>
        <p:txBody>
          <a:bodyPr wrap="none" rtlCol="0">
            <a:spAutoFit/>
          </a:bodyPr>
          <a:lstStyle/>
          <a:p>
            <a:r>
              <a:rPr lang="en-US" sz="1000" dirty="0">
                <a:solidFill>
                  <a:schemeClr val="bg1"/>
                </a:solidFill>
              </a:rPr>
              <a:t>© 2022 The Regents of the University of </a:t>
            </a:r>
            <a:r>
              <a:rPr lang="en-US" sz="1000" dirty="0" smtClean="0">
                <a:solidFill>
                  <a:schemeClr val="bg1"/>
                </a:solidFill>
              </a:rPr>
              <a:t>Michigan</a:t>
            </a:r>
            <a:endParaRPr lang="en-US" sz="10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body" idx="1"/>
          </p:nvPr>
        </p:nvSpPr>
        <p:spPr>
          <a:xfrm>
            <a:off x="2053503" y="1223546"/>
            <a:ext cx="5068799" cy="819899"/>
          </a:xfrm>
          <a:prstGeom prst="rect">
            <a:avLst/>
          </a:prstGeom>
        </p:spPr>
        <p:txBody>
          <a:bodyPr lIns="91425" tIns="91425" rIns="91425" bIns="91425" anchor="ctr" anchorCtr="0">
            <a:noAutofit/>
          </a:bodyPr>
          <a:lstStyle/>
          <a:p>
            <a:pPr lvl="0">
              <a:spcBef>
                <a:spcPts val="0"/>
              </a:spcBef>
              <a:buNone/>
            </a:pPr>
            <a:r>
              <a:rPr lang="en" sz="3200" dirty="0" smtClean="0"/>
              <a:t>What’s wrong with having sex too early?</a:t>
            </a:r>
            <a:endParaRPr lang="en" sz="3200" dirty="0"/>
          </a:p>
        </p:txBody>
      </p:sp>
      <p:sp>
        <p:nvSpPr>
          <p:cNvPr id="3" name="Shape 77"/>
          <p:cNvSpPr txBox="1">
            <a:spLocks/>
          </p:cNvSpPr>
          <p:nvPr/>
        </p:nvSpPr>
        <p:spPr>
          <a:xfrm>
            <a:off x="2134342" y="2767424"/>
            <a:ext cx="5068799" cy="8198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CCCCCC"/>
              </a:buClr>
              <a:buSzPct val="100000"/>
              <a:buFont typeface="Droid Serif"/>
              <a:buChar char="⊡"/>
              <a:defRPr sz="1800" b="0" i="1" u="none" strike="noStrike" cap="none">
                <a:solidFill>
                  <a:srgbClr val="CCCCCC"/>
                </a:solidFill>
                <a:latin typeface="Droid Serif"/>
                <a:ea typeface="Droid Serif"/>
                <a:cs typeface="Droid Serif"/>
                <a:sym typeface="Droid Serif"/>
              </a:defRPr>
            </a:lvl1pPr>
            <a:lvl2pPr marR="0" lvl="1" algn="ctr" rtl="0">
              <a:lnSpc>
                <a:spcPct val="100000"/>
              </a:lnSpc>
              <a:spcBef>
                <a:spcPts val="0"/>
              </a:spcBef>
              <a:spcAft>
                <a:spcPts val="0"/>
              </a:spcAft>
              <a:buClr>
                <a:srgbClr val="CCCCCC"/>
              </a:buClr>
              <a:buSzPct val="75000"/>
              <a:buFont typeface="Droid Serif"/>
              <a:buChar char="□"/>
              <a:defRPr sz="1800" b="0" i="1" u="none" strike="noStrike" cap="none">
                <a:solidFill>
                  <a:srgbClr val="CCCCCC"/>
                </a:solidFill>
                <a:latin typeface="Droid Serif"/>
                <a:ea typeface="Droid Serif"/>
                <a:cs typeface="Droid Serif"/>
                <a:sym typeface="Droid Serif"/>
              </a:defRPr>
            </a:lvl2pPr>
            <a:lvl3pPr marR="0" lvl="2"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3pPr>
            <a:lvl4pPr marR="0" lvl="3"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4pPr>
            <a:lvl5pPr marR="0" lvl="4"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5pPr>
            <a:lvl6pPr marR="0" lvl="5"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6pPr>
            <a:lvl7pPr marR="0" lvl="6"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7pPr>
            <a:lvl8pPr marR="0" lvl="7"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8pPr>
            <a:lvl9pPr marR="0" lvl="8" algn="ctr" rtl="0">
              <a:lnSpc>
                <a:spcPct val="100000"/>
              </a:lnSpc>
              <a:spcBef>
                <a:spcPts val="0"/>
              </a:spcBef>
              <a:spcAft>
                <a:spcPts val="0"/>
              </a:spcAft>
              <a:buClr>
                <a:srgbClr val="CCCCCC"/>
              </a:buClr>
              <a:buSzPct val="100000"/>
              <a:buFont typeface="Droid Serif"/>
              <a:buNone/>
              <a:defRPr sz="1800" b="0" i="1" u="none" strike="noStrike" cap="none">
                <a:solidFill>
                  <a:srgbClr val="CCCCCC"/>
                </a:solidFill>
                <a:latin typeface="Droid Serif"/>
                <a:ea typeface="Droid Serif"/>
                <a:cs typeface="Droid Serif"/>
                <a:sym typeface="Droid Serif"/>
              </a:defRPr>
            </a:lvl9pPr>
          </a:lstStyle>
          <a:p>
            <a:pPr>
              <a:buFont typeface="Droid Serif"/>
              <a:buNone/>
            </a:pPr>
            <a:r>
              <a:rPr lang="en" sz="1600" i="0" dirty="0" smtClean="0"/>
              <a:t>Unwanted Pregnancy</a:t>
            </a:r>
          </a:p>
          <a:p>
            <a:pPr>
              <a:buNone/>
            </a:pPr>
            <a:r>
              <a:rPr lang="en" sz="1600" i="0" dirty="0"/>
              <a:t>Sexually Transmitted Diseases</a:t>
            </a:r>
          </a:p>
          <a:p>
            <a:pPr>
              <a:buNone/>
            </a:pPr>
            <a:r>
              <a:rPr lang="en" sz="1600" i="0" dirty="0" smtClean="0"/>
              <a:t>HIV/AIDS</a:t>
            </a:r>
          </a:p>
          <a:p>
            <a:pPr>
              <a:buFont typeface="Droid Serif"/>
              <a:buNone/>
            </a:pPr>
            <a:r>
              <a:rPr lang="en" sz="1600" i="0" dirty="0" smtClean="0"/>
              <a:t>Emotional Consequences</a:t>
            </a:r>
          </a:p>
          <a:p>
            <a:pPr>
              <a:buFont typeface="Droid Serif"/>
              <a:buNone/>
            </a:pPr>
            <a:r>
              <a:rPr lang="en" sz="1600" i="0" dirty="0" smtClean="0"/>
              <a:t>Health Problems</a:t>
            </a:r>
            <a:endParaRPr lang="en" sz="1600" i="0" dirty="0"/>
          </a:p>
        </p:txBody>
      </p:sp>
      <p:sp>
        <p:nvSpPr>
          <p:cNvPr id="4" name="TextBox 3"/>
          <p:cNvSpPr txBox="1"/>
          <p:nvPr/>
        </p:nvSpPr>
        <p:spPr>
          <a:xfrm>
            <a:off x="0" y="4897279"/>
            <a:ext cx="2999539" cy="246221"/>
          </a:xfrm>
          <a:prstGeom prst="rect">
            <a:avLst/>
          </a:prstGeom>
          <a:noFill/>
        </p:spPr>
        <p:txBody>
          <a:bodyPr wrap="none" rtlCol="0">
            <a:spAutoFit/>
          </a:bodyPr>
          <a:lstStyle/>
          <a:p>
            <a:r>
              <a:rPr lang="en-US" sz="1000" dirty="0">
                <a:solidFill>
                  <a:schemeClr val="bg1"/>
                </a:solidFill>
              </a:rPr>
              <a:t>© 2022 The Regents of the University of </a:t>
            </a:r>
            <a:r>
              <a:rPr lang="en-US" sz="1000" dirty="0" smtClean="0">
                <a:solidFill>
                  <a:schemeClr val="bg1"/>
                </a:solidFill>
              </a:rPr>
              <a:t>Michigan</a:t>
            </a:r>
            <a:endParaRPr lang="en-US" sz="10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4" name="Shape 64"/>
          <p:cNvSpPr txBox="1">
            <a:spLocks noGrp="1"/>
          </p:cNvSpPr>
          <p:nvPr>
            <p:ph type="subTitle" idx="4294967295"/>
          </p:nvPr>
        </p:nvSpPr>
        <p:spPr>
          <a:xfrm>
            <a:off x="1275125" y="1170785"/>
            <a:ext cx="6593700" cy="784799"/>
          </a:xfrm>
          <a:prstGeom prst="rect">
            <a:avLst/>
          </a:prstGeom>
        </p:spPr>
        <p:txBody>
          <a:bodyPr lIns="91425" tIns="91425" rIns="91425" bIns="91425" anchor="b" anchorCtr="0">
            <a:noAutofit/>
          </a:bodyPr>
          <a:lstStyle/>
          <a:p>
            <a:pPr lvl="0" algn="ctr">
              <a:spcBef>
                <a:spcPts val="0"/>
              </a:spcBef>
              <a:buNone/>
            </a:pPr>
            <a:r>
              <a:rPr lang="en" b="1" dirty="0" smtClean="0"/>
              <a:t>Parental Role</a:t>
            </a:r>
            <a:endParaRPr lang="en" b="1" dirty="0"/>
          </a:p>
        </p:txBody>
      </p:sp>
      <p:sp>
        <p:nvSpPr>
          <p:cNvPr id="65" name="Shape 65"/>
          <p:cNvSpPr txBox="1">
            <a:spLocks noGrp="1"/>
          </p:cNvSpPr>
          <p:nvPr>
            <p:ph type="body" idx="4294967295"/>
          </p:nvPr>
        </p:nvSpPr>
        <p:spPr>
          <a:xfrm>
            <a:off x="1275150" y="2310000"/>
            <a:ext cx="6593700" cy="784799"/>
          </a:xfrm>
          <a:prstGeom prst="rect">
            <a:avLst/>
          </a:prstGeom>
        </p:spPr>
        <p:txBody>
          <a:bodyPr lIns="91425" tIns="91425" rIns="91425" bIns="91425" anchor="t" anchorCtr="0">
            <a:noAutofit/>
          </a:bodyPr>
          <a:lstStyle/>
          <a:p>
            <a:pPr marL="285750" lvl="0" indent="-285750" rtl="0">
              <a:spcBef>
                <a:spcPts val="0"/>
              </a:spcBef>
              <a:buFont typeface="Arial" panose="020B0604020202020204" pitchFamily="34" charset="0"/>
              <a:buChar char="•"/>
            </a:pPr>
            <a:r>
              <a:rPr lang="en" sz="2000" dirty="0" smtClean="0"/>
              <a:t>Be aware of verbal and nonverbal communication</a:t>
            </a:r>
          </a:p>
          <a:p>
            <a:pPr lvl="0" rtl="0">
              <a:spcBef>
                <a:spcPts val="0"/>
              </a:spcBef>
              <a:buNone/>
            </a:pPr>
            <a:endParaRPr lang="en" sz="2000" dirty="0" smtClean="0"/>
          </a:p>
          <a:p>
            <a:pPr marL="285750" lvl="0" indent="-285750" rtl="0">
              <a:spcBef>
                <a:spcPts val="0"/>
              </a:spcBef>
              <a:buFont typeface="Arial" panose="020B0604020202020204" pitchFamily="34" charset="0"/>
              <a:buChar char="•"/>
            </a:pPr>
            <a:r>
              <a:rPr lang="en" sz="2000" dirty="0" smtClean="0"/>
              <a:t>Communicate in age appropriate language</a:t>
            </a:r>
            <a:endParaRPr lang="en" sz="2000" dirty="0"/>
          </a:p>
        </p:txBody>
      </p:sp>
      <p:sp>
        <p:nvSpPr>
          <p:cNvPr id="2" name="Rectangle 1"/>
          <p:cNvSpPr/>
          <p:nvPr/>
        </p:nvSpPr>
        <p:spPr>
          <a:xfrm>
            <a:off x="3999507" y="155122"/>
            <a:ext cx="1431234" cy="1015663"/>
          </a:xfrm>
          <a:prstGeom prst="rect">
            <a:avLst/>
          </a:prstGeom>
        </p:spPr>
        <p:txBody>
          <a:bodyPr wrap="square">
            <a:spAutoFit/>
          </a:bodyPr>
          <a:lstStyle/>
          <a:p>
            <a:pPr algn="ctr"/>
            <a:r>
              <a:rPr lang="en" sz="6000" dirty="0" smtClean="0">
                <a:solidFill>
                  <a:srgbClr val="434343"/>
                </a:solidFill>
                <a:latin typeface="Droid Serif"/>
                <a:ea typeface="Droid Serif"/>
                <a:cs typeface="Droid Serif"/>
                <a:sym typeface="Droid Serif"/>
              </a:rPr>
              <a:t>👪</a:t>
            </a:r>
            <a:endParaRPr lang="en-US" sz="6000" dirty="0"/>
          </a:p>
        </p:txBody>
      </p:sp>
      <p:sp>
        <p:nvSpPr>
          <p:cNvPr id="3" name="TextBox 2"/>
          <p:cNvSpPr txBox="1"/>
          <p:nvPr/>
        </p:nvSpPr>
        <p:spPr>
          <a:xfrm>
            <a:off x="4810540" y="241197"/>
            <a:ext cx="341906" cy="771277"/>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4" name="Shape 64"/>
          <p:cNvSpPr txBox="1">
            <a:spLocks noGrp="1"/>
          </p:cNvSpPr>
          <p:nvPr>
            <p:ph type="subTitle" idx="4294967295"/>
          </p:nvPr>
        </p:nvSpPr>
        <p:spPr>
          <a:xfrm>
            <a:off x="1275125" y="1170785"/>
            <a:ext cx="6593700" cy="784799"/>
          </a:xfrm>
          <a:prstGeom prst="rect">
            <a:avLst/>
          </a:prstGeom>
        </p:spPr>
        <p:txBody>
          <a:bodyPr lIns="91425" tIns="91425" rIns="91425" bIns="91425" anchor="b" anchorCtr="0">
            <a:noAutofit/>
          </a:bodyPr>
          <a:lstStyle/>
          <a:p>
            <a:pPr lvl="0" algn="ctr">
              <a:spcBef>
                <a:spcPts val="0"/>
              </a:spcBef>
              <a:buNone/>
            </a:pPr>
            <a:r>
              <a:rPr lang="en" b="1" dirty="0" smtClean="0"/>
              <a:t>Parental Role</a:t>
            </a:r>
            <a:endParaRPr lang="en" b="1" dirty="0"/>
          </a:p>
        </p:txBody>
      </p:sp>
      <p:sp>
        <p:nvSpPr>
          <p:cNvPr id="65" name="Shape 65"/>
          <p:cNvSpPr txBox="1">
            <a:spLocks noGrp="1"/>
          </p:cNvSpPr>
          <p:nvPr>
            <p:ph type="body" idx="4294967295"/>
          </p:nvPr>
        </p:nvSpPr>
        <p:spPr>
          <a:xfrm>
            <a:off x="1275150" y="2310000"/>
            <a:ext cx="6593700" cy="784799"/>
          </a:xfrm>
          <a:prstGeom prst="rect">
            <a:avLst/>
          </a:prstGeom>
        </p:spPr>
        <p:txBody>
          <a:bodyPr lIns="91425" tIns="91425" rIns="91425" bIns="91425" anchor="t" anchorCtr="0">
            <a:noAutofit/>
          </a:bodyPr>
          <a:lstStyle/>
          <a:p>
            <a:pPr marL="285750" lvl="0" indent="-285750" rtl="0">
              <a:spcBef>
                <a:spcPts val="0"/>
              </a:spcBef>
              <a:buFont typeface="Arial" panose="020B0604020202020204" pitchFamily="34" charset="0"/>
              <a:buChar char="•"/>
            </a:pPr>
            <a:r>
              <a:rPr lang="en" sz="2000" dirty="0" smtClean="0"/>
              <a:t>Listen to what your son is saying</a:t>
            </a:r>
          </a:p>
          <a:p>
            <a:pPr marL="285750" lvl="0" indent="-285750" rtl="0">
              <a:spcBef>
                <a:spcPts val="0"/>
              </a:spcBef>
              <a:buFont typeface="Arial" panose="020B0604020202020204" pitchFamily="34" charset="0"/>
              <a:buChar char="•"/>
            </a:pPr>
            <a:endParaRPr lang="en" sz="2000" dirty="0"/>
          </a:p>
          <a:p>
            <a:pPr marL="285750" lvl="0" indent="-285750" rtl="0">
              <a:spcBef>
                <a:spcPts val="0"/>
              </a:spcBef>
              <a:buFont typeface="Arial" panose="020B0604020202020204" pitchFamily="34" charset="0"/>
              <a:buChar char="•"/>
            </a:pPr>
            <a:r>
              <a:rPr lang="en" sz="2000" dirty="0" smtClean="0"/>
              <a:t>Answer your son’s questions</a:t>
            </a:r>
            <a:endParaRPr lang="en" sz="2000" dirty="0"/>
          </a:p>
        </p:txBody>
      </p:sp>
      <p:sp>
        <p:nvSpPr>
          <p:cNvPr id="2" name="Rectangle 1"/>
          <p:cNvSpPr/>
          <p:nvPr/>
        </p:nvSpPr>
        <p:spPr>
          <a:xfrm>
            <a:off x="3999507" y="155122"/>
            <a:ext cx="1431234" cy="1015663"/>
          </a:xfrm>
          <a:prstGeom prst="rect">
            <a:avLst/>
          </a:prstGeom>
        </p:spPr>
        <p:txBody>
          <a:bodyPr wrap="square">
            <a:spAutoFit/>
          </a:bodyPr>
          <a:lstStyle/>
          <a:p>
            <a:pPr algn="ctr"/>
            <a:r>
              <a:rPr lang="en" sz="6000" dirty="0" smtClean="0">
                <a:solidFill>
                  <a:srgbClr val="434343"/>
                </a:solidFill>
                <a:latin typeface="Droid Serif"/>
                <a:ea typeface="Droid Serif"/>
                <a:cs typeface="Droid Serif"/>
                <a:sym typeface="Droid Serif"/>
              </a:rPr>
              <a:t>👪</a:t>
            </a:r>
            <a:endParaRPr lang="en-US" sz="6000" dirty="0"/>
          </a:p>
        </p:txBody>
      </p:sp>
      <p:sp>
        <p:nvSpPr>
          <p:cNvPr id="3" name="TextBox 2"/>
          <p:cNvSpPr txBox="1"/>
          <p:nvPr/>
        </p:nvSpPr>
        <p:spPr>
          <a:xfrm>
            <a:off x="4810540" y="241197"/>
            <a:ext cx="341906" cy="771277"/>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extLst>
      <p:ext uri="{BB962C8B-B14F-4D97-AF65-F5344CB8AC3E}">
        <p14:creationId xmlns:p14="http://schemas.microsoft.com/office/powerpoint/2010/main" val="158381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4" name="Shape 64"/>
          <p:cNvSpPr txBox="1">
            <a:spLocks noGrp="1"/>
          </p:cNvSpPr>
          <p:nvPr>
            <p:ph type="subTitle" idx="4294967295"/>
          </p:nvPr>
        </p:nvSpPr>
        <p:spPr>
          <a:xfrm>
            <a:off x="1275125" y="1170785"/>
            <a:ext cx="6593700" cy="784799"/>
          </a:xfrm>
          <a:prstGeom prst="rect">
            <a:avLst/>
          </a:prstGeom>
        </p:spPr>
        <p:txBody>
          <a:bodyPr lIns="91425" tIns="91425" rIns="91425" bIns="91425" anchor="b" anchorCtr="0">
            <a:noAutofit/>
          </a:bodyPr>
          <a:lstStyle/>
          <a:p>
            <a:pPr lvl="0" algn="ctr">
              <a:spcBef>
                <a:spcPts val="0"/>
              </a:spcBef>
              <a:buNone/>
            </a:pPr>
            <a:r>
              <a:rPr lang="en" b="1" dirty="0" smtClean="0"/>
              <a:t>Parental Role</a:t>
            </a:r>
            <a:endParaRPr lang="en" b="1" dirty="0"/>
          </a:p>
        </p:txBody>
      </p:sp>
      <p:sp>
        <p:nvSpPr>
          <p:cNvPr id="65" name="Shape 65"/>
          <p:cNvSpPr txBox="1">
            <a:spLocks noGrp="1"/>
          </p:cNvSpPr>
          <p:nvPr>
            <p:ph type="body" idx="4294967295"/>
          </p:nvPr>
        </p:nvSpPr>
        <p:spPr>
          <a:xfrm>
            <a:off x="1275150" y="2310000"/>
            <a:ext cx="6593700" cy="784799"/>
          </a:xfrm>
          <a:prstGeom prst="rect">
            <a:avLst/>
          </a:prstGeom>
        </p:spPr>
        <p:txBody>
          <a:bodyPr lIns="91425" tIns="91425" rIns="91425" bIns="91425" anchor="t" anchorCtr="0">
            <a:noAutofit/>
          </a:bodyPr>
          <a:lstStyle/>
          <a:p>
            <a:pPr marL="285750" lvl="0" indent="-285750" rtl="0">
              <a:spcBef>
                <a:spcPts val="0"/>
              </a:spcBef>
              <a:buFont typeface="Arial" panose="020B0604020202020204" pitchFamily="34" charset="0"/>
              <a:buChar char="•"/>
            </a:pPr>
            <a:r>
              <a:rPr lang="en" sz="2000" dirty="0" smtClean="0"/>
              <a:t>Express your feelings and expectations</a:t>
            </a:r>
          </a:p>
          <a:p>
            <a:pPr lvl="0" rtl="0">
              <a:spcBef>
                <a:spcPts val="0"/>
              </a:spcBef>
              <a:buNone/>
            </a:pPr>
            <a:endParaRPr lang="en" sz="2000" dirty="0" smtClean="0"/>
          </a:p>
          <a:p>
            <a:pPr marL="285750" lvl="0" indent="-285750" rtl="0">
              <a:spcBef>
                <a:spcPts val="0"/>
              </a:spcBef>
              <a:buFont typeface="Arial" panose="020B0604020202020204" pitchFamily="34" charset="0"/>
              <a:buChar char="•"/>
            </a:pPr>
            <a:r>
              <a:rPr lang="en" sz="2000" dirty="0" smtClean="0"/>
              <a:t>Keep communication about sexuality going</a:t>
            </a:r>
            <a:endParaRPr lang="en" sz="2000" dirty="0"/>
          </a:p>
        </p:txBody>
      </p:sp>
      <p:sp>
        <p:nvSpPr>
          <p:cNvPr id="2" name="Rectangle 1"/>
          <p:cNvSpPr/>
          <p:nvPr/>
        </p:nvSpPr>
        <p:spPr>
          <a:xfrm>
            <a:off x="3999507" y="155122"/>
            <a:ext cx="1431234" cy="1015663"/>
          </a:xfrm>
          <a:prstGeom prst="rect">
            <a:avLst/>
          </a:prstGeom>
        </p:spPr>
        <p:txBody>
          <a:bodyPr wrap="square">
            <a:spAutoFit/>
          </a:bodyPr>
          <a:lstStyle/>
          <a:p>
            <a:pPr algn="ctr"/>
            <a:r>
              <a:rPr lang="en" sz="6000" dirty="0" smtClean="0">
                <a:solidFill>
                  <a:srgbClr val="434343"/>
                </a:solidFill>
                <a:latin typeface="Droid Serif"/>
                <a:ea typeface="Droid Serif"/>
                <a:cs typeface="Droid Serif"/>
                <a:sym typeface="Droid Serif"/>
              </a:rPr>
              <a:t>👪</a:t>
            </a:r>
            <a:endParaRPr lang="en-US" sz="6000" dirty="0"/>
          </a:p>
        </p:txBody>
      </p:sp>
      <p:sp>
        <p:nvSpPr>
          <p:cNvPr id="3" name="TextBox 2"/>
          <p:cNvSpPr txBox="1"/>
          <p:nvPr/>
        </p:nvSpPr>
        <p:spPr>
          <a:xfrm>
            <a:off x="4810540" y="241197"/>
            <a:ext cx="341906" cy="771277"/>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0" y="4897279"/>
            <a:ext cx="2999539" cy="246221"/>
          </a:xfrm>
          <a:prstGeom prst="rect">
            <a:avLst/>
          </a:prstGeom>
          <a:noFill/>
        </p:spPr>
        <p:txBody>
          <a:bodyPr wrap="none" rtlCol="0">
            <a:spAutoFit/>
          </a:bodyPr>
          <a:lstStyle/>
          <a:p>
            <a:r>
              <a:rPr lang="en-US" sz="1000" dirty="0">
                <a:solidFill>
                  <a:schemeClr val="tx1"/>
                </a:solidFill>
              </a:rPr>
              <a:t>© 2022 The Regents of the University of </a:t>
            </a:r>
            <a:r>
              <a:rPr lang="en-US" sz="1000" dirty="0" smtClean="0">
                <a:solidFill>
                  <a:schemeClr val="tx1"/>
                </a:solidFill>
              </a:rPr>
              <a:t>Michigan</a:t>
            </a:r>
            <a:endParaRPr lang="en-US" sz="1000" dirty="0">
              <a:solidFill>
                <a:schemeClr val="tx1"/>
              </a:solidFill>
            </a:endParaRPr>
          </a:p>
        </p:txBody>
      </p:sp>
    </p:spTree>
    <p:extLst>
      <p:ext uri="{BB962C8B-B14F-4D97-AF65-F5344CB8AC3E}">
        <p14:creationId xmlns:p14="http://schemas.microsoft.com/office/powerpoint/2010/main" val="27251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idx="4294967295"/>
          </p:nvPr>
        </p:nvSpPr>
        <p:spPr>
          <a:xfrm>
            <a:off x="1063284" y="858226"/>
            <a:ext cx="7036904" cy="1159799"/>
          </a:xfrm>
          <a:prstGeom prst="rect">
            <a:avLst/>
          </a:prstGeom>
        </p:spPr>
        <p:txBody>
          <a:bodyPr lIns="91425" tIns="91425" rIns="91425" bIns="91425" anchor="t" anchorCtr="0">
            <a:noAutofit/>
          </a:bodyPr>
          <a:lstStyle/>
          <a:p>
            <a:pPr lvl="0" rtl="0">
              <a:spcBef>
                <a:spcPts val="0"/>
              </a:spcBef>
              <a:buNone/>
            </a:pPr>
            <a:r>
              <a:rPr lang="en-US" sz="4800" dirty="0" smtClean="0">
                <a:solidFill>
                  <a:srgbClr val="FF9E00"/>
                </a:solidFill>
              </a:rPr>
              <a:t>An Exercise</a:t>
            </a:r>
            <a:endParaRPr lang="en" sz="4800" dirty="0">
              <a:solidFill>
                <a:srgbClr val="FF9E00"/>
              </a:solidFill>
            </a:endParaRPr>
          </a:p>
        </p:txBody>
      </p:sp>
      <p:sp>
        <p:nvSpPr>
          <p:cNvPr id="89" name="Shape 89"/>
          <p:cNvSpPr txBox="1">
            <a:spLocks noGrp="1"/>
          </p:cNvSpPr>
          <p:nvPr>
            <p:ph type="subTitle" idx="4294967295"/>
          </p:nvPr>
        </p:nvSpPr>
        <p:spPr>
          <a:xfrm>
            <a:off x="1360245" y="1583155"/>
            <a:ext cx="6472361" cy="2099143"/>
          </a:xfrm>
          <a:prstGeom prst="rect">
            <a:avLst/>
          </a:prstGeom>
        </p:spPr>
        <p:txBody>
          <a:bodyPr lIns="91425" tIns="91425" rIns="91425" bIns="91425" anchor="t" anchorCtr="0">
            <a:noAutofit/>
          </a:bodyPr>
          <a:lstStyle/>
          <a:p>
            <a:pPr marL="342900" lvl="0" indent="-342900" rtl="0">
              <a:spcBef>
                <a:spcPts val="0"/>
              </a:spcBef>
              <a:buAutoNum type="arabicPeriod"/>
            </a:pPr>
            <a:r>
              <a:rPr lang="en" sz="1800" b="1" dirty="0" smtClean="0">
                <a:solidFill>
                  <a:srgbClr val="00B0F0"/>
                </a:solidFill>
              </a:rPr>
              <a:t>Think of the values you want to pass on to your son about sexuality and sexual behaviors.</a:t>
            </a:r>
          </a:p>
          <a:p>
            <a:pPr marL="342900" lvl="0" indent="-342900" rtl="0">
              <a:spcBef>
                <a:spcPts val="0"/>
              </a:spcBef>
              <a:buAutoNum type="arabicPeriod"/>
            </a:pPr>
            <a:endParaRPr lang="en" sz="1800" b="1" dirty="0" smtClean="0">
              <a:solidFill>
                <a:srgbClr val="00B0F0"/>
              </a:solidFill>
            </a:endParaRPr>
          </a:p>
          <a:p>
            <a:pPr marL="342900" lvl="0" indent="-342900" rtl="0">
              <a:spcBef>
                <a:spcPts val="0"/>
              </a:spcBef>
              <a:buAutoNum type="arabicPeriod"/>
            </a:pPr>
            <a:r>
              <a:rPr lang="en" sz="1800" b="1" dirty="0" smtClean="0">
                <a:solidFill>
                  <a:srgbClr val="00B0F0"/>
                </a:solidFill>
              </a:rPr>
              <a:t>Write down 3 things you want him to know (be specific).</a:t>
            </a:r>
          </a:p>
          <a:p>
            <a:pPr marL="342900" lvl="0" indent="-342900" rtl="0">
              <a:spcBef>
                <a:spcPts val="0"/>
              </a:spcBef>
              <a:buAutoNum type="arabicPeriod"/>
            </a:pPr>
            <a:endParaRPr lang="en" sz="1800" b="1" dirty="0" smtClean="0">
              <a:solidFill>
                <a:srgbClr val="00B0F0"/>
              </a:solidFill>
            </a:endParaRPr>
          </a:p>
          <a:p>
            <a:pPr marL="342900" lvl="0" indent="-342900" rtl="0">
              <a:spcBef>
                <a:spcPts val="0"/>
              </a:spcBef>
              <a:buAutoNum type="arabicPeriod"/>
            </a:pPr>
            <a:r>
              <a:rPr lang="en" sz="1800" b="1" dirty="0" smtClean="0">
                <a:solidFill>
                  <a:srgbClr val="00B0F0"/>
                </a:solidFill>
              </a:rPr>
              <a:t>How do you think your son will react to this information?</a:t>
            </a:r>
          </a:p>
          <a:p>
            <a:pPr marL="342900" lvl="0" indent="-342900" rtl="0">
              <a:spcBef>
                <a:spcPts val="0"/>
              </a:spcBef>
              <a:buAutoNum type="arabicPeriod"/>
            </a:pPr>
            <a:endParaRPr lang="en" sz="1800" b="1" dirty="0" smtClean="0">
              <a:solidFill>
                <a:srgbClr val="00B0F0"/>
              </a:solidFill>
            </a:endParaRPr>
          </a:p>
          <a:p>
            <a:pPr marL="342900" lvl="0" indent="-342900" rtl="0">
              <a:spcBef>
                <a:spcPts val="0"/>
              </a:spcBef>
              <a:buAutoNum type="arabicPeriod"/>
            </a:pPr>
            <a:r>
              <a:rPr lang="en" sz="1800" b="1" dirty="0" smtClean="0">
                <a:solidFill>
                  <a:srgbClr val="00B0F0"/>
                </a:solidFill>
              </a:rPr>
              <a:t>Get feedback from the group.</a:t>
            </a:r>
            <a:endParaRPr lang="en" sz="1800" dirty="0">
              <a:solidFill>
                <a:srgbClr val="CCCCCC"/>
              </a:solidFill>
            </a:endParaRPr>
          </a:p>
        </p:txBody>
      </p:sp>
      <p:grpSp>
        <p:nvGrpSpPr>
          <p:cNvPr id="5" name="Shape 281"/>
          <p:cNvGrpSpPr/>
          <p:nvPr/>
        </p:nvGrpSpPr>
        <p:grpSpPr>
          <a:xfrm>
            <a:off x="4295078" y="259179"/>
            <a:ext cx="553841" cy="758438"/>
            <a:chOff x="584925" y="238125"/>
            <a:chExt cx="415200" cy="525100"/>
          </a:xfrm>
        </p:grpSpPr>
        <p:sp>
          <p:nvSpPr>
            <p:cNvPr id="6" name="Shape 282"/>
            <p:cNvSpPr/>
            <p:nvPr/>
          </p:nvSpPr>
          <p:spPr>
            <a:xfrm>
              <a:off x="621550" y="299175"/>
              <a:ext cx="378575" cy="464050"/>
            </a:xfrm>
            <a:custGeom>
              <a:avLst/>
              <a:gdLst/>
              <a:ahLst/>
              <a:cxnLst/>
              <a:rect l="0" t="0" r="0" b="0"/>
              <a:pathLst>
                <a:path w="15143" h="18562" extrusionOk="0">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7" name="Shape 283"/>
            <p:cNvSpPr/>
            <p:nvPr/>
          </p:nvSpPr>
          <p:spPr>
            <a:xfrm>
              <a:off x="633750" y="238125"/>
              <a:ext cx="29350" cy="63500"/>
            </a:xfrm>
            <a:custGeom>
              <a:avLst/>
              <a:gdLst/>
              <a:ahLst/>
              <a:cxnLst/>
              <a:rect l="0" t="0" r="0" b="0"/>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8" name="Shape 284"/>
            <p:cNvSpPr/>
            <p:nvPr/>
          </p:nvSpPr>
          <p:spPr>
            <a:xfrm>
              <a:off x="716800" y="238125"/>
              <a:ext cx="29325" cy="63500"/>
            </a:xfrm>
            <a:custGeom>
              <a:avLst/>
              <a:gdLst/>
              <a:ahLst/>
              <a:cxnLst/>
              <a:rect l="0" t="0" r="0" b="0"/>
              <a:pathLst>
                <a:path w="1173" h="2540" extrusionOk="0">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9" name="Shape 285"/>
            <p:cNvSpPr/>
            <p:nvPr/>
          </p:nvSpPr>
          <p:spPr>
            <a:xfrm>
              <a:off x="799825" y="238125"/>
              <a:ext cx="29350" cy="63500"/>
            </a:xfrm>
            <a:custGeom>
              <a:avLst/>
              <a:gdLst/>
              <a:ahLst/>
              <a:cxnLst/>
              <a:rect l="0" t="0" r="0" b="0"/>
              <a:pathLst>
                <a:path w="1174" h="2540" extrusionOk="0">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1" name="Shape 286"/>
            <p:cNvSpPr/>
            <p:nvPr/>
          </p:nvSpPr>
          <p:spPr>
            <a:xfrm>
              <a:off x="882875" y="238125"/>
              <a:ext cx="29325" cy="63500"/>
            </a:xfrm>
            <a:custGeom>
              <a:avLst/>
              <a:gdLst/>
              <a:ahLst/>
              <a:cxnLst/>
              <a:rect l="0" t="0" r="0" b="0"/>
              <a:pathLst>
                <a:path w="1173" h="2540" extrusionOk="0">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
          <p:nvSpPr>
            <p:cNvPr id="12" name="Shape 287"/>
            <p:cNvSpPr/>
            <p:nvPr/>
          </p:nvSpPr>
          <p:spPr>
            <a:xfrm>
              <a:off x="584925" y="261325"/>
              <a:ext cx="378575" cy="464050"/>
            </a:xfrm>
            <a:custGeom>
              <a:avLst/>
              <a:gdLst/>
              <a:ahLst/>
              <a:cxnLst/>
              <a:rect l="0" t="0" r="0" b="0"/>
              <a:pathLst>
                <a:path w="15143" h="18562" extrusionOk="0">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grpSp>
      <p:sp>
        <p:nvSpPr>
          <p:cNvPr id="13" name="TextBox 12"/>
          <p:cNvSpPr txBox="1"/>
          <p:nvPr/>
        </p:nvSpPr>
        <p:spPr>
          <a:xfrm>
            <a:off x="0" y="4897279"/>
            <a:ext cx="2999539" cy="246221"/>
          </a:xfrm>
          <a:prstGeom prst="rect">
            <a:avLst/>
          </a:prstGeom>
          <a:noFill/>
        </p:spPr>
        <p:txBody>
          <a:bodyPr wrap="none" rtlCol="0">
            <a:spAutoFit/>
          </a:bodyPr>
          <a:lstStyle/>
          <a:p>
            <a:r>
              <a:rPr lang="en-US" sz="1000" dirty="0">
                <a:solidFill>
                  <a:schemeClr val="bg1"/>
                </a:solidFill>
              </a:rPr>
              <a:t>© 2022 The Regents of the University of </a:t>
            </a:r>
            <a:r>
              <a:rPr lang="en-US" sz="1000" dirty="0" smtClean="0">
                <a:solidFill>
                  <a:schemeClr val="bg1"/>
                </a:solidFill>
              </a:rPr>
              <a:t>Michigan</a:t>
            </a:r>
            <a:endParaRPr lang="en-US" sz="1000" dirty="0">
              <a:solidFill>
                <a:schemeClr val="bg1"/>
              </a:solidFill>
            </a:endParaRPr>
          </a:p>
        </p:txBody>
      </p:sp>
    </p:spTree>
    <p:extLst>
      <p:ext uri="{BB962C8B-B14F-4D97-AF65-F5344CB8AC3E}">
        <p14:creationId xmlns:p14="http://schemas.microsoft.com/office/powerpoint/2010/main" val="2667248750"/>
      </p:ext>
    </p:extLst>
  </p:cSld>
  <p:clrMapOvr>
    <a:masterClrMapping/>
  </p:clrMapOvr>
</p:sld>
</file>

<file path=ppt/theme/theme1.xml><?xml version="1.0" encoding="utf-8"?>
<a:theme xmlns:a="http://schemas.openxmlformats.org/drawingml/2006/main" name="Perdit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1685</Words>
  <Application>Microsoft Office PowerPoint</Application>
  <PresentationFormat>On-screen Show (16:9)</PresentationFormat>
  <Paragraphs>141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Montserrat</vt:lpstr>
      <vt:lpstr>Droid Serif</vt:lpstr>
      <vt:lpstr>Arial</vt:lpstr>
      <vt:lpstr>Perdita template</vt:lpstr>
      <vt:lpstr>Strengthening  Father-Son Communication Sexual Behaviors</vt:lpstr>
      <vt:lpstr>Let’s Talk About Sex</vt:lpstr>
      <vt:lpstr>Guidelines About  Sexual Behavior</vt:lpstr>
      <vt:lpstr>Some Facts….</vt:lpstr>
      <vt:lpstr>PowerPoint Presentation</vt:lpstr>
      <vt:lpstr>PowerPoint Presentation</vt:lpstr>
      <vt:lpstr>PowerPoint Presentation</vt:lpstr>
      <vt:lpstr>PowerPoint Presentation</vt:lpstr>
      <vt:lpstr>An Exercise</vt:lpstr>
      <vt:lpstr>REFERENCES</vt:lpstr>
      <vt:lpstr>CREDITS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Father-Son Communication Sexual Behaviors</dc:title>
  <dc:creator>Odom, Raven</dc:creator>
  <cp:lastModifiedBy>School of Public Health</cp:lastModifiedBy>
  <cp:revision>20</cp:revision>
  <dcterms:modified xsi:type="dcterms:W3CDTF">2022-03-31T17:32:02Z</dcterms:modified>
</cp:coreProperties>
</file>