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handoutMasterIdLst>
    <p:handoutMasterId r:id="rId12"/>
  </p:handoutMasterIdLst>
  <p:sldIdLst>
    <p:sldId id="256" r:id="rId2"/>
    <p:sldId id="257" r:id="rId3"/>
    <p:sldId id="259" r:id="rId4"/>
    <p:sldId id="260" r:id="rId5"/>
    <p:sldId id="261" r:id="rId6"/>
    <p:sldId id="262" r:id="rId7"/>
    <p:sldId id="264" r:id="rId8"/>
    <p:sldId id="265" r:id="rId9"/>
    <p:sldId id="263" r:id="rId10"/>
  </p:sldIdLst>
  <p:sldSz cx="9144000" cy="5143500" type="screen16x9"/>
  <p:notesSz cx="6858000" cy="9144000"/>
  <p:embeddedFontLst>
    <p:embeddedFont>
      <p:font typeface="Quattrocento Sans" panose="020B0604020202020204" charset="0"/>
      <p:regular r:id="rId13"/>
      <p:bold r:id="rId14"/>
      <p:italic r:id="rId15"/>
      <p:boldItalic r:id="rId16"/>
    </p:embeddedFont>
    <p:embeddedFont>
      <p:font typeface="Comic Sans MS" panose="030F0702030302020204" pitchFamily="66" charset="0"/>
      <p:regular r:id="rId17"/>
      <p:bold r:id="rId18"/>
      <p:italic r:id="rId19"/>
      <p:boldItalic r:id="rId20"/>
    </p:embeddedFont>
    <p:embeddedFont>
      <p:font typeface="Lora"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953" autoAdjust="0"/>
  </p:normalViewPr>
  <p:slideViewPr>
    <p:cSldViewPr snapToGrid="0">
      <p:cViewPr varScale="1">
        <p:scale>
          <a:sx n="112" d="100"/>
          <a:sy n="112" d="100"/>
        </p:scale>
        <p:origin x="158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EBF8CC-78DE-4441-BED4-048BBB179874}" type="datetimeFigureOut">
              <a:rPr lang="en-US" smtClean="0"/>
              <a:t>3/24/2022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2022 The Regents of the University of Michigan</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3C34E9-A76F-4C9E-8BC3-DA9680C31F8F}" type="slidenum">
              <a:rPr lang="en-US" smtClean="0"/>
              <a:t>‹#›</a:t>
            </a:fld>
            <a:endParaRPr lang="en-US"/>
          </a:p>
        </p:txBody>
      </p:sp>
    </p:spTree>
    <p:extLst>
      <p:ext uri="{BB962C8B-B14F-4D97-AF65-F5344CB8AC3E}">
        <p14:creationId xmlns:p14="http://schemas.microsoft.com/office/powerpoint/2010/main" val="10603987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88BC8-744D-4122-9E91-EACD9ABCB910}" type="slidenum">
              <a:rPr lang="en-US" smtClean="0"/>
              <a:t>‹#›</a:t>
            </a:fld>
            <a:endParaRPr lang="en-US"/>
          </a:p>
        </p:txBody>
      </p:sp>
    </p:spTree>
  </p:cSld>
  <p:clrMap bg1="lt1" tx1="dk1" bg2="dk2" tx2="lt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lgn="ctr">
              <a:lnSpc>
                <a:spcPct val="90000"/>
              </a:lnSpc>
              <a:spcBef>
                <a:spcPts val="0"/>
              </a:spcBef>
              <a:buClr>
                <a:schemeClr val="dk1"/>
              </a:buClr>
              <a:buSzPct val="68750"/>
              <a:buFont typeface="Arial"/>
              <a:buNone/>
            </a:pPr>
            <a:r>
              <a:rPr lang="en" sz="2400" b="1" u="sng" dirty="0" smtClean="0">
                <a:solidFill>
                  <a:schemeClr val="dk1"/>
                </a:solidFill>
                <a:ea typeface="Comic Sans MS"/>
                <a:cs typeface="Comic Sans MS"/>
                <a:sym typeface="Comic Sans MS"/>
              </a:rPr>
              <a:t>Facilitator Script</a:t>
            </a:r>
          </a:p>
          <a:p>
            <a:pPr lvl="0" algn="ctr">
              <a:lnSpc>
                <a:spcPct val="90000"/>
              </a:lnSpc>
              <a:spcBef>
                <a:spcPts val="0"/>
              </a:spcBef>
              <a:buClr>
                <a:schemeClr val="dk1"/>
              </a:buClr>
              <a:buSzPct val="91666"/>
              <a:buFont typeface="Arial"/>
              <a:buNone/>
            </a:pPr>
            <a:r>
              <a:rPr lang="en" sz="1200" i="1" dirty="0" smtClean="0">
                <a:solidFill>
                  <a:schemeClr val="dk1"/>
                </a:solidFill>
                <a:ea typeface="Comic Sans MS"/>
                <a:cs typeface="Comic Sans MS"/>
                <a:sym typeface="Comic Sans MS"/>
              </a:rPr>
              <a:t>(Read the text in the boxes as you go through the PowerPoint slides)</a:t>
            </a:r>
          </a:p>
          <a:p>
            <a:pPr lvl="0" algn="ctr">
              <a:lnSpc>
                <a:spcPct val="90000"/>
              </a:lnSpc>
              <a:spcBef>
                <a:spcPts val="0"/>
              </a:spcBef>
              <a:buClr>
                <a:schemeClr val="dk1"/>
              </a:buClr>
              <a:buSzPct val="91666"/>
              <a:buFont typeface="Arial"/>
              <a:buNone/>
            </a:pPr>
            <a:endParaRPr lang="en" sz="2000" dirty="0" smtClean="0">
              <a:solidFill>
                <a:schemeClr val="dk1"/>
              </a:solidFill>
              <a:ea typeface="Comic Sans MS"/>
              <a:cs typeface="Comic Sans MS"/>
              <a:sym typeface="Comic Sans MS"/>
            </a:endParaRPr>
          </a:p>
          <a:p>
            <a:pPr lvl="0">
              <a:spcBef>
                <a:spcPts val="0"/>
              </a:spcBef>
              <a:buNone/>
            </a:pPr>
            <a:r>
              <a:rPr lang="en-US" sz="2000" dirty="0" smtClean="0"/>
              <a:t>Today we are going to talk about adolescent development.</a:t>
            </a:r>
            <a:endParaRPr sz="2000" dirty="0"/>
          </a:p>
        </p:txBody>
      </p:sp>
      <p:sp>
        <p:nvSpPr>
          <p:cNvPr id="2" name="Slide Number Placeholder 1"/>
          <p:cNvSpPr>
            <a:spLocks noGrp="1"/>
          </p:cNvSpPr>
          <p:nvPr>
            <p:ph type="sldNum" sz="quarter" idx="10"/>
          </p:nvPr>
        </p:nvSpPr>
        <p:spPr/>
        <p:txBody>
          <a:bodyPr/>
          <a:lstStyle/>
          <a:p>
            <a:fld id="{02488BC8-744D-4122-9E91-EACD9ABCB91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a:ln>
            <a:solidFill>
              <a:schemeClr val="tx1"/>
            </a:solidFill>
          </a:ln>
        </p:spPr>
        <p:txBody>
          <a:bodyPr lIns="91425" tIns="91425" rIns="91425" bIns="91425" anchor="t" anchorCtr="0">
            <a:noAutofit/>
          </a:bodyPr>
          <a:lstStyle/>
          <a:p>
            <a:pPr lvl="0" rtl="0">
              <a:spcBef>
                <a:spcPts val="0"/>
              </a:spcBef>
              <a:buNone/>
            </a:pPr>
            <a:r>
              <a:rPr lang="en-US" sz="2000" dirty="0" smtClean="0"/>
              <a:t>Adolescence</a:t>
            </a:r>
            <a:r>
              <a:rPr lang="en-US" sz="2000" baseline="0" dirty="0" smtClean="0"/>
              <a:t> is a time of change, including biological, psychological, and social changes in one’s life.</a:t>
            </a:r>
          </a:p>
          <a:p>
            <a:pPr lvl="0" rtl="0">
              <a:spcBef>
                <a:spcPts val="0"/>
              </a:spcBef>
              <a:buNone/>
            </a:pPr>
            <a:endParaRPr lang="en-US" sz="2000" baseline="0" dirty="0" smtClean="0"/>
          </a:p>
          <a:p>
            <a:pPr lvl="0" rtl="0">
              <a:spcBef>
                <a:spcPts val="0"/>
              </a:spcBef>
              <a:buNone/>
            </a:pPr>
            <a:r>
              <a:rPr lang="en-US" sz="2000" baseline="0" dirty="0" smtClean="0"/>
              <a:t>Similar to the development of a frog, humans also experience changes to prepare for adult roles.</a:t>
            </a:r>
          </a:p>
          <a:p>
            <a:pPr lvl="0" rtl="0">
              <a:spcBef>
                <a:spcPts val="0"/>
              </a:spcBef>
              <a:buNone/>
            </a:pPr>
            <a:endParaRPr lang="en-US" sz="2000" baseline="0" dirty="0" smtClean="0"/>
          </a:p>
          <a:p>
            <a:pPr lvl="0" rtl="0">
              <a:spcBef>
                <a:spcPts val="0"/>
              </a:spcBef>
              <a:buNone/>
            </a:pPr>
            <a:endParaRPr lang="en-US" baseline="0" dirty="0" smtClean="0"/>
          </a:p>
        </p:txBody>
      </p:sp>
      <p:sp>
        <p:nvSpPr>
          <p:cNvPr id="2" name="Slide Number Placeholder 1"/>
          <p:cNvSpPr>
            <a:spLocks noGrp="1"/>
          </p:cNvSpPr>
          <p:nvPr>
            <p:ph type="sldNum" sz="quarter" idx="10"/>
          </p:nvPr>
        </p:nvSpPr>
        <p:spPr/>
        <p:txBody>
          <a:bodyPr/>
          <a:lstStyle/>
          <a:p>
            <a:fld id="{02488BC8-744D-4122-9E91-EACD9ABCB91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a:ln>
            <a:solidFill>
              <a:schemeClr val="tx1"/>
            </a:solidFill>
          </a:ln>
        </p:spPr>
        <p:txBody>
          <a:bodyPr lIns="91425" tIns="91425" rIns="91425" bIns="91425" anchor="t" anchorCtr="0">
            <a:noAutofit/>
          </a:bodyPr>
          <a:lstStyle/>
          <a:p>
            <a:pPr lvl="0">
              <a:lnSpc>
                <a:spcPct val="90000"/>
              </a:lnSpc>
              <a:spcBef>
                <a:spcPts val="0"/>
              </a:spcBef>
              <a:buClr>
                <a:schemeClr val="dk1"/>
              </a:buClr>
              <a:buSzPct val="91666"/>
              <a:buFont typeface="Arial"/>
              <a:buNone/>
            </a:pPr>
            <a:r>
              <a:rPr lang="en" sz="1600" b="0" dirty="0" smtClean="0">
                <a:solidFill>
                  <a:schemeClr val="dk1"/>
                </a:solidFill>
                <a:ea typeface="Comic Sans MS"/>
                <a:cs typeface="Comic Sans MS"/>
                <a:sym typeface="Comic Sans MS"/>
              </a:rPr>
              <a:t>We have to </a:t>
            </a:r>
            <a:r>
              <a:rPr lang="en" sz="1600" b="0" dirty="0">
                <a:solidFill>
                  <a:schemeClr val="dk1"/>
                </a:solidFill>
                <a:ea typeface="Comic Sans MS"/>
                <a:cs typeface="Comic Sans MS"/>
                <a:sym typeface="Comic Sans MS"/>
              </a:rPr>
              <a:t>think about where children are developmentally to know what to expect. </a:t>
            </a:r>
            <a:r>
              <a:rPr lang="en" sz="1600" b="0" dirty="0" smtClean="0">
                <a:solidFill>
                  <a:schemeClr val="dk1"/>
                </a:solidFill>
                <a:ea typeface="Comic Sans MS"/>
                <a:cs typeface="Comic Sans MS"/>
                <a:sym typeface="Comic Sans MS"/>
              </a:rPr>
              <a:t>Most </a:t>
            </a:r>
            <a:r>
              <a:rPr lang="en" sz="1600" b="0" dirty="0">
                <a:solidFill>
                  <a:schemeClr val="dk1"/>
                </a:solidFill>
                <a:ea typeface="Comic Sans MS"/>
                <a:cs typeface="Comic Sans MS"/>
                <a:sym typeface="Comic Sans MS"/>
              </a:rPr>
              <a:t>often we think about adolescents in three age groups. </a:t>
            </a:r>
            <a:endParaRPr lang="en" sz="1600" b="0" dirty="0" smtClean="0">
              <a:solidFill>
                <a:schemeClr val="dk1"/>
              </a:solidFill>
              <a:ea typeface="Comic Sans MS"/>
              <a:cs typeface="Comic Sans MS"/>
              <a:sym typeface="Comic Sans MS"/>
            </a:endParaRPr>
          </a:p>
          <a:p>
            <a:pPr lvl="0">
              <a:lnSpc>
                <a:spcPct val="90000"/>
              </a:lnSpc>
              <a:buClr>
                <a:schemeClr val="dk1"/>
              </a:buClr>
              <a:buSzPct val="91666"/>
            </a:pPr>
            <a:endParaRPr lang="en" sz="1600" b="0" dirty="0" smtClean="0">
              <a:solidFill>
                <a:schemeClr val="dk1"/>
              </a:solidFill>
              <a:ea typeface="Comic Sans MS"/>
              <a:cs typeface="Comic Sans MS"/>
              <a:sym typeface="Comic Sans MS"/>
            </a:endParaRPr>
          </a:p>
          <a:p>
            <a:pPr lvl="0">
              <a:lnSpc>
                <a:spcPct val="90000"/>
              </a:lnSpc>
              <a:buClr>
                <a:schemeClr val="dk1"/>
              </a:buClr>
              <a:buSzPct val="91666"/>
            </a:pPr>
            <a:r>
              <a:rPr lang="en" sz="1600" b="0" dirty="0" smtClean="0">
                <a:solidFill>
                  <a:schemeClr val="dk1"/>
                </a:solidFill>
                <a:ea typeface="Comic Sans MS"/>
                <a:cs typeface="Comic Sans MS"/>
                <a:sym typeface="Comic Sans MS"/>
              </a:rPr>
              <a:t>Those </a:t>
            </a:r>
            <a:r>
              <a:rPr lang="en" sz="1600" b="0" dirty="0">
                <a:solidFill>
                  <a:schemeClr val="dk1"/>
                </a:solidFill>
                <a:ea typeface="Comic Sans MS"/>
                <a:cs typeface="Comic Sans MS"/>
                <a:sym typeface="Comic Sans MS"/>
              </a:rPr>
              <a:t>who are </a:t>
            </a:r>
            <a:r>
              <a:rPr lang="en" sz="1600" b="0" dirty="0" smtClean="0">
                <a:solidFill>
                  <a:schemeClr val="dk1"/>
                </a:solidFill>
                <a:ea typeface="Comic Sans MS"/>
                <a:cs typeface="Comic Sans MS"/>
                <a:sym typeface="Comic Sans MS"/>
              </a:rPr>
              <a:t>11-14 </a:t>
            </a:r>
            <a:r>
              <a:rPr lang="en" sz="1600" b="0" dirty="0">
                <a:solidFill>
                  <a:schemeClr val="dk1"/>
                </a:solidFill>
                <a:ea typeface="Comic Sans MS"/>
                <a:cs typeface="Comic Sans MS"/>
                <a:sym typeface="Comic Sans MS"/>
              </a:rPr>
              <a:t>years old are considered to be in early </a:t>
            </a:r>
            <a:r>
              <a:rPr lang="en" sz="1600" b="0" dirty="0" smtClean="0">
                <a:solidFill>
                  <a:schemeClr val="dk1"/>
                </a:solidFill>
                <a:ea typeface="Comic Sans MS"/>
                <a:cs typeface="Comic Sans MS"/>
                <a:sym typeface="Comic Sans MS"/>
              </a:rPr>
              <a:t>adolescence.</a:t>
            </a:r>
            <a:r>
              <a:rPr lang="en" sz="1600" b="0" baseline="30000" dirty="0" smtClean="0">
                <a:solidFill>
                  <a:schemeClr val="dk1"/>
                </a:solidFill>
                <a:ea typeface="Comic Sans MS"/>
                <a:cs typeface="Comic Sans MS"/>
                <a:sym typeface="Comic Sans MS"/>
              </a:rPr>
              <a:t>1</a:t>
            </a:r>
            <a:endParaRPr lang="en" sz="1600" b="0" dirty="0" smtClean="0">
              <a:solidFill>
                <a:schemeClr val="dk1"/>
              </a:solidFill>
              <a:ea typeface="Comic Sans MS"/>
              <a:cs typeface="Comic Sans MS"/>
              <a:sym typeface="Comic Sans MS"/>
            </a:endParaRPr>
          </a:p>
          <a:p>
            <a:pPr lvl="0">
              <a:lnSpc>
                <a:spcPct val="90000"/>
              </a:lnSpc>
              <a:spcBef>
                <a:spcPts val="0"/>
              </a:spcBef>
              <a:buClr>
                <a:schemeClr val="dk1"/>
              </a:buClr>
              <a:buSzPct val="91666"/>
              <a:buFont typeface="Arial"/>
              <a:buNone/>
            </a:pPr>
            <a:r>
              <a:rPr lang="en" sz="1600" b="0" dirty="0" smtClean="0">
                <a:solidFill>
                  <a:schemeClr val="dk1"/>
                </a:solidFill>
                <a:ea typeface="Comic Sans MS"/>
                <a:cs typeface="Comic Sans MS"/>
                <a:sym typeface="Comic Sans MS"/>
              </a:rPr>
              <a:t> </a:t>
            </a:r>
            <a:endParaRPr lang="en" sz="1600" b="0" dirty="0">
              <a:solidFill>
                <a:schemeClr val="dk1"/>
              </a:solidFill>
              <a:ea typeface="Comic Sans MS"/>
              <a:cs typeface="Comic Sans MS"/>
              <a:sym typeface="Comic Sans MS"/>
            </a:endParaRPr>
          </a:p>
          <a:p>
            <a:pPr lvl="0">
              <a:lnSpc>
                <a:spcPct val="90000"/>
              </a:lnSpc>
              <a:buClr>
                <a:schemeClr val="dk1"/>
              </a:buClr>
              <a:buSzPct val="91666"/>
            </a:pPr>
            <a:r>
              <a:rPr lang="en" sz="1600" b="0" dirty="0">
                <a:solidFill>
                  <a:schemeClr val="dk1"/>
                </a:solidFill>
                <a:ea typeface="Comic Sans MS"/>
                <a:cs typeface="Comic Sans MS"/>
                <a:sym typeface="Comic Sans MS"/>
              </a:rPr>
              <a:t>Those </a:t>
            </a:r>
            <a:r>
              <a:rPr lang="en" sz="1600" b="0" dirty="0" smtClean="0">
                <a:solidFill>
                  <a:schemeClr val="dk1"/>
                </a:solidFill>
                <a:ea typeface="Comic Sans MS"/>
                <a:cs typeface="Comic Sans MS"/>
                <a:sym typeface="Comic Sans MS"/>
              </a:rPr>
              <a:t>15-17 </a:t>
            </a:r>
            <a:r>
              <a:rPr lang="en" sz="1600" b="0" dirty="0">
                <a:solidFill>
                  <a:schemeClr val="dk1"/>
                </a:solidFill>
                <a:ea typeface="Comic Sans MS"/>
                <a:cs typeface="Comic Sans MS"/>
                <a:sym typeface="Comic Sans MS"/>
              </a:rPr>
              <a:t>years old are considered to be in middle adolescence, and those </a:t>
            </a:r>
            <a:r>
              <a:rPr lang="en" sz="1600" b="0" dirty="0" smtClean="0">
                <a:solidFill>
                  <a:schemeClr val="dk1"/>
                </a:solidFill>
                <a:ea typeface="Comic Sans MS"/>
                <a:cs typeface="Comic Sans MS"/>
                <a:sym typeface="Comic Sans MS"/>
              </a:rPr>
              <a:t>18-21 </a:t>
            </a:r>
            <a:r>
              <a:rPr lang="en" sz="1600" b="0" dirty="0">
                <a:solidFill>
                  <a:schemeClr val="dk1"/>
                </a:solidFill>
                <a:ea typeface="Comic Sans MS"/>
                <a:cs typeface="Comic Sans MS"/>
                <a:sym typeface="Comic Sans MS"/>
              </a:rPr>
              <a:t>years old are considered to be in late </a:t>
            </a:r>
            <a:r>
              <a:rPr lang="en" sz="1600" b="0" dirty="0" smtClean="0">
                <a:solidFill>
                  <a:schemeClr val="dk1"/>
                </a:solidFill>
                <a:ea typeface="Comic Sans MS"/>
                <a:cs typeface="Comic Sans MS"/>
                <a:sym typeface="Comic Sans MS"/>
              </a:rPr>
              <a:t>adolescence.</a:t>
            </a:r>
            <a:r>
              <a:rPr lang="en" sz="1600" b="0" baseline="30000" dirty="0" smtClean="0">
                <a:solidFill>
                  <a:schemeClr val="dk1"/>
                </a:solidFill>
                <a:ea typeface="Comic Sans MS"/>
                <a:cs typeface="Comic Sans MS"/>
                <a:sym typeface="Comic Sans MS"/>
              </a:rPr>
              <a:t>1</a:t>
            </a:r>
            <a:r>
              <a:rPr lang="en" sz="1600" b="0" dirty="0" smtClean="0">
                <a:solidFill>
                  <a:schemeClr val="dk1"/>
                </a:solidFill>
                <a:ea typeface="Comic Sans MS"/>
                <a:cs typeface="Comic Sans MS"/>
                <a:sym typeface="Comic Sans MS"/>
              </a:rPr>
              <a:t> </a:t>
            </a:r>
          </a:p>
          <a:p>
            <a:pPr lvl="0">
              <a:lnSpc>
                <a:spcPct val="90000"/>
              </a:lnSpc>
              <a:spcBef>
                <a:spcPts val="0"/>
              </a:spcBef>
              <a:buClr>
                <a:schemeClr val="dk1"/>
              </a:buClr>
              <a:buSzPct val="91666"/>
              <a:buFont typeface="Arial"/>
              <a:buNone/>
            </a:pPr>
            <a:endParaRPr lang="en" sz="1600" b="0" dirty="0">
              <a:solidFill>
                <a:schemeClr val="dk1"/>
              </a:solidFill>
              <a:ea typeface="Comic Sans MS"/>
              <a:cs typeface="Comic Sans MS"/>
              <a:sym typeface="Comic Sans MS"/>
            </a:endParaRPr>
          </a:p>
          <a:p>
            <a:pPr lvl="0">
              <a:lnSpc>
                <a:spcPct val="90000"/>
              </a:lnSpc>
              <a:buClr>
                <a:schemeClr val="dk1"/>
              </a:buClr>
              <a:buSzPct val="91666"/>
            </a:pPr>
            <a:r>
              <a:rPr lang="en" sz="1600" b="0" dirty="0" smtClean="0">
                <a:solidFill>
                  <a:schemeClr val="dk1"/>
                </a:solidFill>
                <a:ea typeface="Comic Sans MS"/>
                <a:cs typeface="Comic Sans MS"/>
                <a:sym typeface="Comic Sans MS"/>
              </a:rPr>
              <a:t>8-10 year olds are </a:t>
            </a:r>
            <a:r>
              <a:rPr lang="en" sz="1600" b="0" dirty="0">
                <a:solidFill>
                  <a:schemeClr val="dk1"/>
                </a:solidFill>
                <a:ea typeface="Comic Sans MS"/>
                <a:cs typeface="Comic Sans MS"/>
                <a:sym typeface="Comic Sans MS"/>
              </a:rPr>
              <a:t>considered to be in preadolescence, while those who are </a:t>
            </a:r>
            <a:r>
              <a:rPr lang="en" sz="1600" b="0" dirty="0" smtClean="0">
                <a:solidFill>
                  <a:schemeClr val="dk1"/>
                </a:solidFill>
                <a:ea typeface="Comic Sans MS"/>
                <a:cs typeface="Comic Sans MS"/>
                <a:sym typeface="Comic Sans MS"/>
              </a:rPr>
              <a:t>22-24 </a:t>
            </a:r>
            <a:r>
              <a:rPr lang="en" sz="1600" b="0" dirty="0">
                <a:solidFill>
                  <a:schemeClr val="dk1"/>
                </a:solidFill>
                <a:ea typeface="Comic Sans MS"/>
                <a:cs typeface="Comic Sans MS"/>
                <a:sym typeface="Comic Sans MS"/>
              </a:rPr>
              <a:t>year olds are sometimes considered to be young </a:t>
            </a:r>
            <a:r>
              <a:rPr lang="en" sz="1600" b="0" dirty="0" smtClean="0">
                <a:solidFill>
                  <a:schemeClr val="dk1"/>
                </a:solidFill>
                <a:ea typeface="Comic Sans MS"/>
                <a:cs typeface="Comic Sans MS"/>
                <a:sym typeface="Comic Sans MS"/>
              </a:rPr>
              <a:t>adults. </a:t>
            </a:r>
          </a:p>
          <a:p>
            <a:pPr lvl="0">
              <a:lnSpc>
                <a:spcPct val="90000"/>
              </a:lnSpc>
              <a:spcBef>
                <a:spcPts val="0"/>
              </a:spcBef>
              <a:buClr>
                <a:schemeClr val="dk1"/>
              </a:buClr>
              <a:buSzPct val="91666"/>
              <a:buFont typeface="Arial"/>
              <a:buNone/>
            </a:pPr>
            <a:endParaRPr lang="en" sz="1600" b="0" dirty="0">
              <a:solidFill>
                <a:schemeClr val="dk1"/>
              </a:solidFill>
              <a:ea typeface="Comic Sans MS"/>
              <a:cs typeface="Comic Sans MS"/>
              <a:sym typeface="Comic Sans MS"/>
            </a:endParaRPr>
          </a:p>
          <a:p>
            <a:pPr lvl="0">
              <a:lnSpc>
                <a:spcPct val="90000"/>
              </a:lnSpc>
              <a:buClr>
                <a:schemeClr val="dk1"/>
              </a:buClr>
              <a:buSzPct val="91666"/>
            </a:pPr>
            <a:r>
              <a:rPr lang="en" sz="1600" b="0" dirty="0">
                <a:solidFill>
                  <a:schemeClr val="dk1"/>
                </a:solidFill>
                <a:ea typeface="Comic Sans MS"/>
                <a:cs typeface="Comic Sans MS"/>
                <a:sym typeface="Comic Sans MS"/>
              </a:rPr>
              <a:t>What we know for sure is that adolescence begins at puberty and ends at </a:t>
            </a:r>
            <a:r>
              <a:rPr lang="en" sz="1600" b="0" dirty="0" smtClean="0">
                <a:solidFill>
                  <a:schemeClr val="dk1"/>
                </a:solidFill>
                <a:ea typeface="Comic Sans MS"/>
                <a:cs typeface="Comic Sans MS"/>
                <a:sym typeface="Comic Sans MS"/>
              </a:rPr>
              <a:t>maturity.     </a:t>
            </a:r>
          </a:p>
          <a:p>
            <a:pPr lvl="0">
              <a:lnSpc>
                <a:spcPct val="90000"/>
              </a:lnSpc>
              <a:spcBef>
                <a:spcPts val="0"/>
              </a:spcBef>
              <a:buClr>
                <a:schemeClr val="dk1"/>
              </a:buClr>
              <a:buSzPct val="91666"/>
              <a:buFont typeface="Arial"/>
              <a:buNone/>
            </a:pPr>
            <a:endParaRPr lang="en" sz="1200" b="0" dirty="0" smtClean="0">
              <a:solidFill>
                <a:schemeClr val="dk1"/>
              </a:solidFill>
              <a:ea typeface="Comic Sans MS"/>
              <a:cs typeface="Comic Sans MS"/>
              <a:sym typeface="Comic Sans MS"/>
            </a:endParaRPr>
          </a:p>
          <a:p>
            <a:pPr lvl="0">
              <a:spcBef>
                <a:spcPts val="0"/>
              </a:spcBef>
              <a:buClr>
                <a:schemeClr val="dk1"/>
              </a:buClr>
              <a:buSzPct val="100000"/>
              <a:buFont typeface="Arial"/>
              <a:buNone/>
            </a:pPr>
            <a:endParaRPr dirty="0">
              <a:solidFill>
                <a:schemeClr val="dk1"/>
              </a:solidFill>
            </a:endParaRPr>
          </a:p>
          <a:p>
            <a:pPr lvl="0" rtl="0">
              <a:spcBef>
                <a:spcPts val="0"/>
              </a:spcBef>
              <a:buNone/>
            </a:pPr>
            <a:endParaRPr dirty="0"/>
          </a:p>
        </p:txBody>
      </p:sp>
      <p:sp>
        <p:nvSpPr>
          <p:cNvPr id="2" name="Slide Number Placeholder 1"/>
          <p:cNvSpPr>
            <a:spLocks noGrp="1"/>
          </p:cNvSpPr>
          <p:nvPr>
            <p:ph type="sldNum" sz="quarter" idx="10"/>
          </p:nvPr>
        </p:nvSpPr>
        <p:spPr/>
        <p:txBody>
          <a:bodyPr/>
          <a:lstStyle/>
          <a:p>
            <a:fld id="{02488BC8-744D-4122-9E91-EACD9ABCB91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282575"/>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3864429"/>
            <a:ext cx="5486400" cy="4428233"/>
          </a:xfrm>
          <a:prstGeom prst="rect">
            <a:avLst/>
          </a:prstGeom>
          <a:ln>
            <a:solidFill>
              <a:schemeClr val="tx1"/>
            </a:solidFill>
          </a:ln>
        </p:spPr>
        <p:txBody>
          <a:bodyPr lIns="91425" tIns="91425" rIns="91425" bIns="91425" anchor="t" anchorCtr="0">
            <a:noAutofit/>
          </a:bodyPr>
          <a:lstStyle/>
          <a:p>
            <a:pPr lvl="0">
              <a:lnSpc>
                <a:spcPct val="115000"/>
              </a:lnSpc>
              <a:buClr>
                <a:schemeClr val="dk1"/>
              </a:buClr>
              <a:buSzPct val="91666"/>
            </a:pPr>
            <a:r>
              <a:rPr lang="en" sz="1200" b="0" i="1" u="sng" dirty="0">
                <a:solidFill>
                  <a:schemeClr val="dk1"/>
                </a:solidFill>
                <a:ea typeface="Comic Sans MS"/>
                <a:cs typeface="Comic Sans MS"/>
                <a:sym typeface="Comic Sans MS"/>
              </a:rPr>
              <a:t>Puberty</a:t>
            </a:r>
            <a:r>
              <a:rPr lang="en" sz="1200" b="0" dirty="0">
                <a:solidFill>
                  <a:schemeClr val="dk1"/>
                </a:solidFill>
                <a:ea typeface="Comic Sans MS"/>
                <a:cs typeface="Comic Sans MS"/>
                <a:sym typeface="Comic Sans MS"/>
              </a:rPr>
              <a:t> </a:t>
            </a:r>
            <a:r>
              <a:rPr lang="en" sz="1200" b="0" dirty="0" smtClean="0">
                <a:solidFill>
                  <a:schemeClr val="dk1"/>
                </a:solidFill>
                <a:ea typeface="Comic Sans MS"/>
                <a:cs typeface="Comic Sans MS"/>
                <a:sym typeface="Comic Sans MS"/>
              </a:rPr>
              <a:t>means </a:t>
            </a:r>
            <a:r>
              <a:rPr lang="en" sz="1200" b="0" dirty="0">
                <a:solidFill>
                  <a:schemeClr val="dk1"/>
                </a:solidFill>
                <a:ea typeface="Comic Sans MS"/>
                <a:cs typeface="Comic Sans MS"/>
                <a:sym typeface="Comic Sans MS"/>
              </a:rPr>
              <a:t>the changes in the young person’s physical appearance and the ability to have children.  As the body changes, the way the adolescent </a:t>
            </a:r>
            <a:r>
              <a:rPr lang="en" sz="1200" b="0" dirty="0" smtClean="0">
                <a:solidFill>
                  <a:schemeClr val="dk1"/>
                </a:solidFill>
                <a:ea typeface="Comic Sans MS"/>
                <a:cs typeface="Comic Sans MS"/>
                <a:sym typeface="Comic Sans MS"/>
              </a:rPr>
              <a:t>feels </a:t>
            </a:r>
            <a:r>
              <a:rPr lang="en" sz="1200" b="0" dirty="0">
                <a:solidFill>
                  <a:schemeClr val="dk1"/>
                </a:solidFill>
                <a:ea typeface="Comic Sans MS"/>
                <a:cs typeface="Comic Sans MS"/>
                <a:sym typeface="Comic Sans MS"/>
              </a:rPr>
              <a:t>about himself can change and relationships within the family can </a:t>
            </a:r>
            <a:r>
              <a:rPr lang="en" sz="1200" b="0" dirty="0" smtClean="0">
                <a:solidFill>
                  <a:schemeClr val="dk1"/>
                </a:solidFill>
                <a:ea typeface="Comic Sans MS"/>
                <a:cs typeface="Comic Sans MS"/>
                <a:sym typeface="Comic Sans MS"/>
              </a:rPr>
              <a:t>change.</a:t>
            </a:r>
            <a:r>
              <a:rPr lang="en" sz="1200" baseline="30000" dirty="0" smtClean="0">
                <a:solidFill>
                  <a:schemeClr val="dk1"/>
                </a:solidFill>
                <a:ea typeface="Comic Sans MS"/>
                <a:cs typeface="Comic Sans MS"/>
                <a:sym typeface="Comic Sans MS"/>
              </a:rPr>
              <a:t>1</a:t>
            </a:r>
            <a:endParaRPr lang="en" sz="1200" b="0" dirty="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r>
              <a:rPr lang="en" sz="1200" b="0" dirty="0">
                <a:solidFill>
                  <a:schemeClr val="dk1"/>
                </a:solidFill>
                <a:ea typeface="Comic Sans MS"/>
                <a:cs typeface="Comic Sans MS"/>
                <a:sym typeface="Comic Sans MS"/>
              </a:rPr>
              <a:t> </a:t>
            </a:r>
          </a:p>
          <a:p>
            <a:pPr lvl="0">
              <a:lnSpc>
                <a:spcPct val="115000"/>
              </a:lnSpc>
              <a:buClr>
                <a:schemeClr val="dk1"/>
              </a:buClr>
              <a:buSzPct val="91666"/>
            </a:pPr>
            <a:r>
              <a:rPr lang="en" sz="1200" b="0" i="1" u="sng" dirty="0">
                <a:solidFill>
                  <a:schemeClr val="dk1"/>
                </a:solidFill>
                <a:ea typeface="Comic Sans MS"/>
                <a:cs typeface="Comic Sans MS"/>
                <a:sym typeface="Comic Sans MS"/>
              </a:rPr>
              <a:t>Cognitive changes</a:t>
            </a:r>
            <a:r>
              <a:rPr lang="en" sz="1200" b="0" i="1" dirty="0">
                <a:solidFill>
                  <a:schemeClr val="dk1"/>
                </a:solidFill>
                <a:ea typeface="Comic Sans MS"/>
                <a:cs typeface="Comic Sans MS"/>
                <a:sym typeface="Comic Sans MS"/>
              </a:rPr>
              <a:t> </a:t>
            </a:r>
            <a:r>
              <a:rPr lang="en" sz="1200" b="0" dirty="0">
                <a:solidFill>
                  <a:schemeClr val="dk1"/>
                </a:solidFill>
                <a:ea typeface="Comic Sans MS"/>
                <a:cs typeface="Comic Sans MS"/>
                <a:sym typeface="Comic Sans MS"/>
              </a:rPr>
              <a:t>refers to more sophisticated ways of </a:t>
            </a:r>
            <a:r>
              <a:rPr lang="en" sz="1200" b="0" i="1" u="sng" dirty="0">
                <a:solidFill>
                  <a:schemeClr val="dk1"/>
                </a:solidFill>
                <a:ea typeface="Comic Sans MS"/>
                <a:cs typeface="Comic Sans MS"/>
                <a:sym typeface="Comic Sans MS"/>
              </a:rPr>
              <a:t>thinking</a:t>
            </a:r>
            <a:r>
              <a:rPr lang="en" sz="1200" b="0" dirty="0">
                <a:solidFill>
                  <a:schemeClr val="dk1"/>
                </a:solidFill>
                <a:ea typeface="Comic Sans MS"/>
                <a:cs typeface="Comic Sans MS"/>
                <a:sym typeface="Comic Sans MS"/>
              </a:rPr>
              <a:t> about things.  Younger adolescents are more concrete or precise in their thinking. </a:t>
            </a:r>
            <a:r>
              <a:rPr lang="en" sz="1200" b="0" dirty="0" smtClean="0">
                <a:solidFill>
                  <a:schemeClr val="dk1"/>
                </a:solidFill>
                <a:ea typeface="Comic Sans MS"/>
                <a:cs typeface="Comic Sans MS"/>
                <a:sym typeface="Comic Sans MS"/>
              </a:rPr>
              <a:t>That </a:t>
            </a:r>
            <a:r>
              <a:rPr lang="en" sz="1200" b="0" dirty="0">
                <a:solidFill>
                  <a:schemeClr val="dk1"/>
                </a:solidFill>
                <a:ea typeface="Comic Sans MS"/>
                <a:cs typeface="Comic Sans MS"/>
                <a:sym typeface="Comic Sans MS"/>
              </a:rPr>
              <a:t>is, they only see things as black or white. </a:t>
            </a:r>
            <a:r>
              <a:rPr lang="en" sz="1200" b="0" dirty="0" smtClean="0">
                <a:solidFill>
                  <a:schemeClr val="dk1"/>
                </a:solidFill>
                <a:ea typeface="Comic Sans MS"/>
                <a:cs typeface="Comic Sans MS"/>
                <a:sym typeface="Comic Sans MS"/>
              </a:rPr>
              <a:t>Older </a:t>
            </a:r>
            <a:r>
              <a:rPr lang="en" sz="1200" b="0" dirty="0">
                <a:solidFill>
                  <a:schemeClr val="dk1"/>
                </a:solidFill>
                <a:ea typeface="Comic Sans MS"/>
                <a:cs typeface="Comic Sans MS"/>
                <a:sym typeface="Comic Sans MS"/>
              </a:rPr>
              <a:t>adolescents can see things in more abstract ways or see things that require more reasoning. </a:t>
            </a:r>
            <a:r>
              <a:rPr lang="en" sz="1200" b="0" dirty="0" smtClean="0">
                <a:solidFill>
                  <a:schemeClr val="dk1"/>
                </a:solidFill>
                <a:ea typeface="Comic Sans MS"/>
                <a:cs typeface="Comic Sans MS"/>
                <a:sym typeface="Comic Sans MS"/>
              </a:rPr>
              <a:t>They </a:t>
            </a:r>
            <a:r>
              <a:rPr lang="en" sz="1200" b="0" dirty="0">
                <a:solidFill>
                  <a:schemeClr val="dk1"/>
                </a:solidFill>
                <a:ea typeface="Comic Sans MS"/>
                <a:cs typeface="Comic Sans MS"/>
                <a:sym typeface="Comic Sans MS"/>
              </a:rPr>
              <a:t>are able to see things in a more logical way. </a:t>
            </a:r>
            <a:r>
              <a:rPr lang="en" sz="1200" b="0" dirty="0" smtClean="0">
                <a:solidFill>
                  <a:schemeClr val="dk1"/>
                </a:solidFill>
                <a:ea typeface="Comic Sans MS"/>
                <a:cs typeface="Comic Sans MS"/>
                <a:sym typeface="Comic Sans MS"/>
              </a:rPr>
              <a:t>For </a:t>
            </a:r>
            <a:r>
              <a:rPr lang="en" sz="1200" b="0" dirty="0">
                <a:solidFill>
                  <a:schemeClr val="dk1"/>
                </a:solidFill>
                <a:ea typeface="Comic Sans MS"/>
                <a:cs typeface="Comic Sans MS"/>
                <a:sym typeface="Comic Sans MS"/>
              </a:rPr>
              <a:t>example, they are able to plan ahead, solve moral dilemmas, and know how they feel about politics and religion better than younger adolescents do. </a:t>
            </a:r>
            <a:r>
              <a:rPr lang="en" sz="1200" b="0" dirty="0" smtClean="0">
                <a:solidFill>
                  <a:schemeClr val="dk1"/>
                </a:solidFill>
                <a:ea typeface="Comic Sans MS"/>
                <a:cs typeface="Comic Sans MS"/>
                <a:sym typeface="Comic Sans MS"/>
              </a:rPr>
              <a:t>How </a:t>
            </a:r>
            <a:r>
              <a:rPr lang="en" sz="1200" b="0" dirty="0">
                <a:solidFill>
                  <a:schemeClr val="dk1"/>
                </a:solidFill>
                <a:ea typeface="Comic Sans MS"/>
                <a:cs typeface="Comic Sans MS"/>
                <a:sym typeface="Comic Sans MS"/>
              </a:rPr>
              <a:t>adolescents think can also affect family relationships because of the kind of day-to-day decisions they make for </a:t>
            </a:r>
            <a:r>
              <a:rPr lang="en" sz="1200" b="0" dirty="0" smtClean="0">
                <a:solidFill>
                  <a:schemeClr val="dk1"/>
                </a:solidFill>
                <a:ea typeface="Comic Sans MS"/>
                <a:cs typeface="Comic Sans MS"/>
                <a:sym typeface="Comic Sans MS"/>
              </a:rPr>
              <a:t>themselves.</a:t>
            </a:r>
            <a:r>
              <a:rPr lang="en" sz="1200" baseline="30000" dirty="0" smtClean="0">
                <a:solidFill>
                  <a:schemeClr val="dk1"/>
                </a:solidFill>
                <a:ea typeface="Comic Sans MS"/>
                <a:cs typeface="Comic Sans MS"/>
                <a:sym typeface="Comic Sans MS"/>
              </a:rPr>
              <a:t>1</a:t>
            </a:r>
            <a:endParaRPr lang="en" sz="1200" b="0" dirty="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r>
              <a:rPr lang="en" sz="1200" b="0" dirty="0">
                <a:solidFill>
                  <a:schemeClr val="dk1"/>
                </a:solidFill>
                <a:ea typeface="Comic Sans MS"/>
                <a:cs typeface="Comic Sans MS"/>
                <a:sym typeface="Comic Sans MS"/>
              </a:rPr>
              <a:t> </a:t>
            </a:r>
          </a:p>
          <a:p>
            <a:pPr lvl="0">
              <a:lnSpc>
                <a:spcPct val="115000"/>
              </a:lnSpc>
              <a:buClr>
                <a:schemeClr val="dk1"/>
              </a:buClr>
              <a:buSzPct val="91666"/>
            </a:pPr>
            <a:r>
              <a:rPr lang="en" sz="1200" b="0" i="1" u="sng" dirty="0">
                <a:solidFill>
                  <a:schemeClr val="dk1"/>
                </a:solidFill>
                <a:ea typeface="Comic Sans MS"/>
                <a:cs typeface="Comic Sans MS"/>
                <a:sym typeface="Comic Sans MS"/>
              </a:rPr>
              <a:t>Social transitions</a:t>
            </a:r>
            <a:r>
              <a:rPr lang="en" sz="1200" b="0" dirty="0">
                <a:solidFill>
                  <a:schemeClr val="dk1"/>
                </a:solidFill>
                <a:ea typeface="Comic Sans MS"/>
                <a:cs typeface="Comic Sans MS"/>
                <a:sym typeface="Comic Sans MS"/>
              </a:rPr>
              <a:t> involve changes in rights, privileges, and responsibilities for the adolescent</a:t>
            </a:r>
            <a:r>
              <a:rPr lang="en" sz="1200" b="0" dirty="0" smtClean="0">
                <a:solidFill>
                  <a:schemeClr val="dk1"/>
                </a:solidFill>
                <a:ea typeface="Comic Sans MS"/>
                <a:cs typeface="Comic Sans MS"/>
                <a:sym typeface="Comic Sans MS"/>
              </a:rPr>
              <a:t>. </a:t>
            </a:r>
            <a:r>
              <a:rPr lang="en" sz="1200" b="0" dirty="0">
                <a:solidFill>
                  <a:schemeClr val="dk1"/>
                </a:solidFill>
                <a:ea typeface="Comic Sans MS"/>
                <a:cs typeface="Comic Sans MS"/>
                <a:sym typeface="Comic Sans MS"/>
              </a:rPr>
              <a:t>Relationships with family and friends change</a:t>
            </a:r>
            <a:r>
              <a:rPr lang="en" sz="1200" b="0" dirty="0" smtClean="0">
                <a:solidFill>
                  <a:schemeClr val="dk1"/>
                </a:solidFill>
                <a:ea typeface="Comic Sans MS"/>
                <a:cs typeface="Comic Sans MS"/>
                <a:sym typeface="Comic Sans MS"/>
              </a:rPr>
              <a:t>. </a:t>
            </a:r>
            <a:r>
              <a:rPr lang="en" sz="1200" b="0" dirty="0">
                <a:solidFill>
                  <a:schemeClr val="dk1"/>
                </a:solidFill>
                <a:ea typeface="Comic Sans MS"/>
                <a:cs typeface="Comic Sans MS"/>
                <a:sym typeface="Comic Sans MS"/>
              </a:rPr>
              <a:t>Adolescents tend to want to spend more time with friends as they get older. </a:t>
            </a:r>
            <a:r>
              <a:rPr lang="en" sz="1200" b="0" dirty="0" smtClean="0">
                <a:solidFill>
                  <a:schemeClr val="dk1"/>
                </a:solidFill>
                <a:ea typeface="Comic Sans MS"/>
                <a:cs typeface="Comic Sans MS"/>
                <a:sym typeface="Comic Sans MS"/>
              </a:rPr>
              <a:t>But </a:t>
            </a:r>
            <a:r>
              <a:rPr lang="en" sz="1200" b="0" dirty="0">
                <a:solidFill>
                  <a:schemeClr val="dk1"/>
                </a:solidFill>
                <a:ea typeface="Comic Sans MS"/>
                <a:cs typeface="Comic Sans MS"/>
                <a:sym typeface="Comic Sans MS"/>
              </a:rPr>
              <a:t>the family remains important in the adolescent’s life, especially when he is trying to make important </a:t>
            </a:r>
            <a:r>
              <a:rPr lang="en" sz="1200" b="0" dirty="0" smtClean="0">
                <a:solidFill>
                  <a:schemeClr val="dk1"/>
                </a:solidFill>
                <a:ea typeface="Comic Sans MS"/>
                <a:cs typeface="Comic Sans MS"/>
                <a:sym typeface="Comic Sans MS"/>
              </a:rPr>
              <a:t>decisions.</a:t>
            </a:r>
            <a:r>
              <a:rPr lang="en" sz="1200" baseline="30000" dirty="0" smtClean="0">
                <a:solidFill>
                  <a:schemeClr val="dk1"/>
                </a:solidFill>
                <a:ea typeface="Comic Sans MS"/>
                <a:cs typeface="Comic Sans MS"/>
                <a:sym typeface="Comic Sans MS"/>
              </a:rPr>
              <a:t>1</a:t>
            </a:r>
            <a:endParaRPr lang="en" sz="1200" b="0" dirty="0" smtClean="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endParaRPr lang="en" sz="1200" b="0" dirty="0" smtClean="0">
              <a:solidFill>
                <a:schemeClr val="dk1"/>
              </a:solidFill>
              <a:ea typeface="Comic Sans MS"/>
              <a:cs typeface="Comic Sans MS"/>
              <a:sym typeface="Comic Sans MS"/>
            </a:endParaRPr>
          </a:p>
          <a:p>
            <a:pPr lvl="0" rtl="0">
              <a:spcBef>
                <a:spcPts val="0"/>
              </a:spcBef>
              <a:buNone/>
            </a:pPr>
            <a:endParaRPr dirty="0"/>
          </a:p>
        </p:txBody>
      </p:sp>
      <p:sp>
        <p:nvSpPr>
          <p:cNvPr id="2" name="Slide Number Placeholder 1"/>
          <p:cNvSpPr>
            <a:spLocks noGrp="1"/>
          </p:cNvSpPr>
          <p:nvPr>
            <p:ph type="sldNum" sz="quarter" idx="10"/>
          </p:nvPr>
        </p:nvSpPr>
        <p:spPr/>
        <p:txBody>
          <a:bodyPr/>
          <a:lstStyle/>
          <a:p>
            <a:fld id="{02488BC8-744D-4122-9E91-EACD9ABCB91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a:ln>
            <a:solidFill>
              <a:schemeClr val="tx1"/>
            </a:solidFill>
          </a:ln>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 sz="2000" b="0" dirty="0">
                <a:solidFill>
                  <a:schemeClr val="dk1"/>
                </a:solidFill>
                <a:ea typeface="Comic Sans MS"/>
                <a:cs typeface="Comic Sans MS"/>
                <a:sym typeface="Comic Sans MS"/>
              </a:rPr>
              <a:t>Adolescent development is affected by what the family does, by what happens in peer groups, by what happens in school and by what happens in neighborhoods. </a:t>
            </a:r>
            <a:endParaRPr lang="en" sz="2000" b="0" dirty="0" smtClean="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endParaRPr lang="en" sz="2000" dirty="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r>
              <a:rPr lang="en" sz="2000" b="0" dirty="0" smtClean="0">
                <a:solidFill>
                  <a:schemeClr val="dk1"/>
                </a:solidFill>
                <a:ea typeface="Comic Sans MS"/>
                <a:cs typeface="Comic Sans MS"/>
                <a:sym typeface="Comic Sans MS"/>
              </a:rPr>
              <a:t>We </a:t>
            </a:r>
            <a:r>
              <a:rPr lang="en" sz="2000" b="0" dirty="0">
                <a:solidFill>
                  <a:schemeClr val="dk1"/>
                </a:solidFill>
                <a:ea typeface="Comic Sans MS"/>
                <a:cs typeface="Comic Sans MS"/>
                <a:sym typeface="Comic Sans MS"/>
              </a:rPr>
              <a:t>will come back to ways of thinking about these issues when we talk about parenting and social support in sessions five and six. </a:t>
            </a:r>
            <a:endParaRPr lang="en" sz="2000" b="0" dirty="0" smtClean="0">
              <a:solidFill>
                <a:schemeClr val="dk1"/>
              </a:solidFill>
              <a:ea typeface="Comic Sans MS"/>
              <a:cs typeface="Comic Sans MS"/>
              <a:sym typeface="Comic Sans MS"/>
            </a:endParaRPr>
          </a:p>
          <a:p>
            <a:pPr lvl="0" rtl="0">
              <a:spcBef>
                <a:spcPts val="0"/>
              </a:spcBef>
              <a:buNone/>
            </a:pPr>
            <a:endParaRPr dirty="0"/>
          </a:p>
        </p:txBody>
      </p:sp>
      <p:sp>
        <p:nvSpPr>
          <p:cNvPr id="2" name="Slide Number Placeholder 1"/>
          <p:cNvSpPr>
            <a:spLocks noGrp="1"/>
          </p:cNvSpPr>
          <p:nvPr>
            <p:ph type="sldNum" sz="quarter" idx="10"/>
          </p:nvPr>
        </p:nvSpPr>
        <p:spPr/>
        <p:txBody>
          <a:bodyPr/>
          <a:lstStyle/>
          <a:p>
            <a:fld id="{02488BC8-744D-4122-9E91-EACD9ABCB91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a:ln>
            <a:solidFill>
              <a:schemeClr val="tx1"/>
            </a:solidFill>
          </a:ln>
        </p:spPr>
        <p:txBody>
          <a:bodyPr lIns="91425" tIns="91425" rIns="91425" bIns="91425" anchor="t" anchorCtr="0">
            <a:noAutofit/>
          </a:bodyPr>
          <a:lstStyle/>
          <a:p>
            <a:pPr lvl="0">
              <a:lnSpc>
                <a:spcPct val="115000"/>
              </a:lnSpc>
              <a:spcBef>
                <a:spcPts val="0"/>
              </a:spcBef>
              <a:buClr>
                <a:schemeClr val="dk1"/>
              </a:buClr>
              <a:buSzPct val="91666"/>
              <a:buFont typeface="Arial"/>
              <a:buNone/>
            </a:pPr>
            <a:r>
              <a:rPr lang="en" sz="1800" b="0" dirty="0">
                <a:solidFill>
                  <a:schemeClr val="dk1"/>
                </a:solidFill>
                <a:ea typeface="Comic Sans MS"/>
                <a:cs typeface="Comic Sans MS"/>
                <a:sym typeface="Comic Sans MS"/>
              </a:rPr>
              <a:t>Some adolescents don’t have enough guidance from family and caring adults to help them make better health decisions and they end up deciding to smoke cigarettes or use drugs and alcohol, or even use violence to get what they want. </a:t>
            </a:r>
            <a:endParaRPr lang="en" sz="1800" b="0" dirty="0" smtClean="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endParaRPr lang="en" sz="1800" dirty="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r>
              <a:rPr lang="en" sz="1800" b="0" dirty="0" smtClean="0">
                <a:solidFill>
                  <a:schemeClr val="dk1"/>
                </a:solidFill>
                <a:ea typeface="Comic Sans MS"/>
                <a:cs typeface="Comic Sans MS"/>
                <a:sym typeface="Comic Sans MS"/>
              </a:rPr>
              <a:t>Others </a:t>
            </a:r>
            <a:r>
              <a:rPr lang="en" sz="1800" b="0" dirty="0">
                <a:solidFill>
                  <a:schemeClr val="dk1"/>
                </a:solidFill>
                <a:ea typeface="Comic Sans MS"/>
                <a:cs typeface="Comic Sans MS"/>
                <a:sym typeface="Comic Sans MS"/>
              </a:rPr>
              <a:t>don’t know how to say no when someone else wants them to do unhealthy things. We will talk about how to make better decisions about these things throughout the program. </a:t>
            </a:r>
            <a:endParaRPr lang="en" sz="1800" b="0" dirty="0" smtClean="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endParaRPr lang="en" sz="1800" b="0" dirty="0" smtClean="0">
              <a:solidFill>
                <a:schemeClr val="dk1"/>
              </a:solidFill>
              <a:ea typeface="Comic Sans MS"/>
              <a:cs typeface="Comic Sans MS"/>
              <a:sym typeface="Comic Sans MS"/>
            </a:endParaRPr>
          </a:p>
          <a:p>
            <a:pPr lvl="0">
              <a:lnSpc>
                <a:spcPct val="115000"/>
              </a:lnSpc>
              <a:spcBef>
                <a:spcPts val="0"/>
              </a:spcBef>
              <a:buClr>
                <a:schemeClr val="dk1"/>
              </a:buClr>
              <a:buSzPct val="91666"/>
              <a:buFont typeface="Arial"/>
              <a:buNone/>
            </a:pPr>
            <a:r>
              <a:rPr lang="en" sz="1800" b="1" dirty="0" smtClean="0">
                <a:solidFill>
                  <a:schemeClr val="dk1"/>
                </a:solidFill>
                <a:ea typeface="Comic Sans MS"/>
                <a:cs typeface="Comic Sans MS"/>
                <a:sym typeface="Comic Sans MS"/>
              </a:rPr>
              <a:t>(END </a:t>
            </a:r>
            <a:r>
              <a:rPr lang="en" sz="1800" b="1" dirty="0">
                <a:solidFill>
                  <a:schemeClr val="dk1"/>
                </a:solidFill>
                <a:ea typeface="Comic Sans MS"/>
                <a:cs typeface="Comic Sans MS"/>
                <a:sym typeface="Comic Sans MS"/>
              </a:rPr>
              <a:t>OF PRESENTATION)</a:t>
            </a:r>
          </a:p>
          <a:p>
            <a:pPr lvl="0" rtl="0">
              <a:spcBef>
                <a:spcPts val="0"/>
              </a:spcBef>
              <a:buNone/>
            </a:pPr>
            <a:endParaRPr dirty="0"/>
          </a:p>
        </p:txBody>
      </p:sp>
      <p:sp>
        <p:nvSpPr>
          <p:cNvPr id="2" name="Slide Number Placeholder 1"/>
          <p:cNvSpPr>
            <a:spLocks noGrp="1"/>
          </p:cNvSpPr>
          <p:nvPr>
            <p:ph type="sldNum" sz="quarter" idx="10"/>
          </p:nvPr>
        </p:nvSpPr>
        <p:spPr/>
        <p:txBody>
          <a:bodyPr/>
          <a:lstStyle/>
          <a:p>
            <a:fld id="{02488BC8-744D-4122-9E91-EACD9ABCB91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endParaRPr lang="en" dirty="0">
              <a:solidFill>
                <a:schemeClr val="dk1"/>
              </a:solidFill>
            </a:endParaRPr>
          </a:p>
        </p:txBody>
      </p:sp>
      <p:sp>
        <p:nvSpPr>
          <p:cNvPr id="2" name="Slide Number Placeholder 1"/>
          <p:cNvSpPr>
            <a:spLocks noGrp="1"/>
          </p:cNvSpPr>
          <p:nvPr>
            <p:ph type="sldNum" sz="quarter" idx="10"/>
          </p:nvPr>
        </p:nvSpPr>
        <p:spPr/>
        <p:txBody>
          <a:bodyPr/>
          <a:lstStyle/>
          <a:p>
            <a:fld id="{02488BC8-744D-4122-9E91-EACD9ABCB910}" type="slidenum">
              <a:rPr lang="en-US" smtClean="0"/>
              <a:t>7</a:t>
            </a:fld>
            <a:endParaRPr lang="en-US"/>
          </a:p>
        </p:txBody>
      </p:sp>
    </p:spTree>
    <p:extLst>
      <p:ext uri="{BB962C8B-B14F-4D97-AF65-F5344CB8AC3E}">
        <p14:creationId xmlns:p14="http://schemas.microsoft.com/office/powerpoint/2010/main" val="417393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endParaRPr lang="en" dirty="0">
              <a:solidFill>
                <a:schemeClr val="dk1"/>
              </a:solidFill>
            </a:endParaRPr>
          </a:p>
        </p:txBody>
      </p:sp>
      <p:sp>
        <p:nvSpPr>
          <p:cNvPr id="2" name="Slide Number Placeholder 1"/>
          <p:cNvSpPr>
            <a:spLocks noGrp="1"/>
          </p:cNvSpPr>
          <p:nvPr>
            <p:ph type="sldNum" sz="quarter" idx="10"/>
          </p:nvPr>
        </p:nvSpPr>
        <p:spPr/>
        <p:txBody>
          <a:bodyPr/>
          <a:lstStyle/>
          <a:p>
            <a:fld id="{02488BC8-744D-4122-9E91-EACD9ABCB910}" type="slidenum">
              <a:rPr lang="en-US" smtClean="0"/>
              <a:t>8</a:t>
            </a:fld>
            <a:endParaRPr lang="en-US"/>
          </a:p>
        </p:txBody>
      </p:sp>
    </p:spTree>
    <p:extLst>
      <p:ext uri="{BB962C8B-B14F-4D97-AF65-F5344CB8AC3E}">
        <p14:creationId xmlns:p14="http://schemas.microsoft.com/office/powerpoint/2010/main" val="340530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endParaRPr lang="en" dirty="0">
              <a:solidFill>
                <a:schemeClr val="dk1"/>
              </a:solidFill>
            </a:endParaRPr>
          </a:p>
        </p:txBody>
      </p:sp>
      <p:sp>
        <p:nvSpPr>
          <p:cNvPr id="2" name="Slide Number Placeholder 1"/>
          <p:cNvSpPr>
            <a:spLocks noGrp="1"/>
          </p:cNvSpPr>
          <p:nvPr>
            <p:ph type="sldNum" sz="quarter" idx="10"/>
          </p:nvPr>
        </p:nvSpPr>
        <p:spPr/>
        <p:txBody>
          <a:bodyPr/>
          <a:lstStyle/>
          <a:p>
            <a:fld id="{02488BC8-744D-4122-9E91-EACD9ABCB91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2815923"/>
            <a:ext cx="5591400" cy="7847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endParaRPr/>
          </a:p>
        </p:txBody>
      </p:sp>
      <p:cxnSp>
        <p:nvCxnSpPr>
          <p:cNvPr id="14" name="Shape 14"/>
          <p:cNvCxnSpPr/>
          <p:nvPr/>
        </p:nvCxnSpPr>
        <p:spPr>
          <a:xfrm>
            <a:off x="-6025" y="2571761"/>
            <a:ext cx="1984499" cy="0"/>
          </a:xfrm>
          <a:prstGeom prst="straightConnector1">
            <a:avLst/>
          </a:prstGeom>
          <a:noFill/>
          <a:ln w="9525" cap="flat" cmpd="sng">
            <a:solidFill>
              <a:srgbClr val="CCCCCC"/>
            </a:solidFill>
            <a:prstDash val="solid"/>
            <a:round/>
            <a:headEnd type="none" w="lg" len="lg"/>
            <a:tailEnd type="none" w="lg" len="lg"/>
          </a:ln>
        </p:spPr>
      </p:cxnSp>
      <p:sp>
        <p:nvSpPr>
          <p:cNvPr id="15" name="Shape 15"/>
          <p:cNvSpPr/>
          <p:nvPr/>
        </p:nvSpPr>
        <p:spPr>
          <a:xfrm>
            <a:off x="1117950" y="228825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6" name="Shape 16"/>
          <p:cNvSpPr txBox="1">
            <a:spLocks noGrp="1"/>
          </p:cNvSpPr>
          <p:nvPr>
            <p:ph type="ctrTitle"/>
          </p:nvPr>
        </p:nvSpPr>
        <p:spPr>
          <a:xfrm>
            <a:off x="2022225" y="1693523"/>
            <a:ext cx="3787799" cy="115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cxnSp>
        <p:nvCxnSpPr>
          <p:cNvPr id="17" name="Shape 17"/>
          <p:cNvCxnSpPr/>
          <p:nvPr/>
        </p:nvCxnSpPr>
        <p:spPr>
          <a:xfrm>
            <a:off x="5898975" y="2571750"/>
            <a:ext cx="32510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2105050" y="2238000"/>
            <a:ext cx="4933800" cy="819899"/>
          </a:xfrm>
          <a:prstGeom prst="rect">
            <a:avLst/>
          </a:prstGeom>
        </p:spPr>
        <p:txBody>
          <a:bodyPr lIns="91425" tIns="91425" rIns="91425" bIns="91425" anchor="b" anchorCtr="0"/>
          <a:lstStyle>
            <a:lvl1pPr lvl="0" algn="ctr" rtl="0">
              <a:spcBef>
                <a:spcPts val="0"/>
              </a:spcBef>
              <a:buSzPct val="100000"/>
              <a:buFont typeface="Lora"/>
              <a:defRPr sz="2400" i="1">
                <a:latin typeface="Lora"/>
                <a:ea typeface="Lora"/>
                <a:cs typeface="Lora"/>
                <a:sym typeface="Lora"/>
              </a:defRPr>
            </a:lvl1pPr>
            <a:lvl2pPr lvl="1" algn="ctr" rtl="0">
              <a:spcBef>
                <a:spcPts val="0"/>
              </a:spcBef>
              <a:buFont typeface="Lora"/>
              <a:defRPr i="1">
                <a:latin typeface="Lora"/>
                <a:ea typeface="Lora"/>
                <a:cs typeface="Lora"/>
                <a:sym typeface="Lora"/>
              </a:defRPr>
            </a:lvl2pPr>
            <a:lvl3pPr lvl="2" algn="ctr" rtl="0">
              <a:spcBef>
                <a:spcPts val="0"/>
              </a:spcBef>
              <a:buFont typeface="Lora"/>
              <a:defRPr i="1">
                <a:latin typeface="Lora"/>
                <a:ea typeface="Lora"/>
                <a:cs typeface="Lora"/>
                <a:sym typeface="Lora"/>
              </a:defRPr>
            </a:lvl3pPr>
            <a:lvl4pPr lvl="3" algn="ctr" rtl="0">
              <a:spcBef>
                <a:spcPts val="0"/>
              </a:spcBef>
              <a:buSzPct val="100000"/>
              <a:buFont typeface="Lora"/>
              <a:defRPr sz="2400" i="1">
                <a:latin typeface="Lora"/>
                <a:ea typeface="Lora"/>
                <a:cs typeface="Lora"/>
                <a:sym typeface="Lora"/>
              </a:defRPr>
            </a:lvl4pPr>
            <a:lvl5pPr lvl="4" algn="ctr" rtl="0">
              <a:spcBef>
                <a:spcPts val="0"/>
              </a:spcBef>
              <a:buSzPct val="100000"/>
              <a:buFont typeface="Lora"/>
              <a:defRPr sz="2400" i="1">
                <a:latin typeface="Lora"/>
                <a:ea typeface="Lora"/>
                <a:cs typeface="Lora"/>
                <a:sym typeface="Lora"/>
              </a:defRPr>
            </a:lvl5pPr>
            <a:lvl6pPr lvl="5" algn="ctr" rtl="0">
              <a:spcBef>
                <a:spcPts val="0"/>
              </a:spcBef>
              <a:buSzPct val="100000"/>
              <a:buFont typeface="Lora"/>
              <a:defRPr sz="2400" i="1">
                <a:latin typeface="Lora"/>
                <a:ea typeface="Lora"/>
                <a:cs typeface="Lora"/>
                <a:sym typeface="Lora"/>
              </a:defRPr>
            </a:lvl6pPr>
            <a:lvl7pPr lvl="6" algn="ctr" rtl="0">
              <a:spcBef>
                <a:spcPts val="0"/>
              </a:spcBef>
              <a:buSzPct val="100000"/>
              <a:buFont typeface="Lora"/>
              <a:defRPr sz="2400" i="1">
                <a:latin typeface="Lora"/>
                <a:ea typeface="Lora"/>
                <a:cs typeface="Lora"/>
                <a:sym typeface="Lora"/>
              </a:defRPr>
            </a:lvl7pPr>
            <a:lvl8pPr lvl="7" algn="ctr" rtl="0">
              <a:spcBef>
                <a:spcPts val="0"/>
              </a:spcBef>
              <a:buSzPct val="100000"/>
              <a:buFont typeface="Lora"/>
              <a:defRPr sz="2400" i="1">
                <a:latin typeface="Lora"/>
                <a:ea typeface="Lora"/>
                <a:cs typeface="Lora"/>
                <a:sym typeface="Lora"/>
              </a:defRPr>
            </a:lvl8pPr>
            <a:lvl9pPr lvl="8" algn="ctr">
              <a:spcBef>
                <a:spcPts val="0"/>
              </a:spcBef>
              <a:buSzPct val="100000"/>
              <a:buFont typeface="Lora"/>
              <a:defRPr sz="2400" i="1">
                <a:latin typeface="Lora"/>
                <a:ea typeface="Lora"/>
                <a:cs typeface="Lora"/>
                <a:sym typeface="Lora"/>
              </a:defRPr>
            </a:lvl9pPr>
          </a:lstStyle>
          <a:p>
            <a:endParaRPr/>
          </a:p>
        </p:txBody>
      </p:sp>
      <p:cxnSp>
        <p:nvCxnSpPr>
          <p:cNvPr id="20" name="Shape 20"/>
          <p:cNvCxnSpPr/>
          <p:nvPr/>
        </p:nvCxnSpPr>
        <p:spPr>
          <a:xfrm>
            <a:off x="4584075" y="3676500"/>
            <a:ext cx="0" cy="1480499"/>
          </a:xfrm>
          <a:prstGeom prst="straightConnector1">
            <a:avLst/>
          </a:prstGeom>
          <a:noFill/>
          <a:ln w="9525" cap="flat" cmpd="sng">
            <a:solidFill>
              <a:srgbClr val="CCCCCC"/>
            </a:solidFill>
            <a:prstDash val="solid"/>
            <a:round/>
            <a:headEnd type="none" w="lg" len="lg"/>
            <a:tailEnd type="none" w="lg" len="lg"/>
          </a:ln>
        </p:spPr>
      </p:cxnSp>
      <p:sp>
        <p:nvSpPr>
          <p:cNvPr id="21" name="Shape 21"/>
          <p:cNvSpPr/>
          <p:nvPr/>
        </p:nvSpPr>
        <p:spPr>
          <a:xfrm>
            <a:off x="4288500" y="339300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2" name="Shape 22"/>
          <p:cNvSpPr txBox="1"/>
          <p:nvPr/>
        </p:nvSpPr>
        <p:spPr>
          <a:xfrm>
            <a:off x="3593400" y="3412651"/>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Lora"/>
                <a:ea typeface="Lora"/>
                <a:cs typeface="Lora"/>
                <a:sym typeface="Lor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381250"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2" name="Shape 32"/>
          <p:cNvSpPr txBox="1">
            <a:spLocks noGrp="1"/>
          </p:cNvSpPr>
          <p:nvPr>
            <p:ph type="body" idx="2"/>
          </p:nvPr>
        </p:nvSpPr>
        <p:spPr>
          <a:xfrm>
            <a:off x="5012916"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cxnSp>
        <p:nvCxnSpPr>
          <p:cNvPr id="33" name="Shape 33"/>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35" name="Shape 35"/>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381250"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3834911"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6288573"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41" name="Shape 41"/>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3" name="Shape 43"/>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81250" y="937125"/>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6" name="Shape 46"/>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7" name="Shape 47"/>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8" name="Shape 4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1990450" y="4037375"/>
            <a:ext cx="5162999" cy="519599"/>
          </a:xfrm>
          <a:prstGeom prst="rect">
            <a:avLst/>
          </a:prstGeom>
        </p:spPr>
        <p:txBody>
          <a:bodyPr lIns="91425" tIns="91425" rIns="91425" bIns="91425" anchor="b" anchorCtr="0"/>
          <a:lstStyle>
            <a:lvl1pPr lvl="0" algn="ctr">
              <a:spcBef>
                <a:spcPts val="360"/>
              </a:spcBef>
              <a:buSzPct val="100000"/>
              <a:buFont typeface="Lora"/>
              <a:buNone/>
              <a:defRPr sz="1400" i="1">
                <a:latin typeface="Lora"/>
                <a:ea typeface="Lora"/>
                <a:cs typeface="Lora"/>
                <a:sym typeface="Lora"/>
              </a:defRPr>
            </a:lvl1pPr>
          </a:lstStyle>
          <a:p>
            <a:endParaRPr/>
          </a:p>
        </p:txBody>
      </p:sp>
      <p:cxnSp>
        <p:nvCxnSpPr>
          <p:cNvPr id="51" name="Shape 51"/>
          <p:cNvCxnSpPr/>
          <p:nvPr/>
        </p:nvCxnSpPr>
        <p:spPr>
          <a:xfrm>
            <a:off x="-6025" y="4666128"/>
            <a:ext cx="9161999" cy="0"/>
          </a:xfrm>
          <a:prstGeom prst="straightConnector1">
            <a:avLst/>
          </a:prstGeom>
          <a:noFill/>
          <a:ln w="9525" cap="flat" cmpd="sng">
            <a:solidFill>
              <a:srgbClr val="CCCCCC"/>
            </a:solidFill>
            <a:prstDash val="solid"/>
            <a:round/>
            <a:headEnd type="none" w="lg" len="lg"/>
            <a:tailEnd type="none" w="lg" len="lg"/>
          </a:ln>
        </p:spPr>
      </p:cxnSp>
      <p:sp>
        <p:nvSpPr>
          <p:cNvPr id="52" name="Shape 52"/>
          <p:cNvSpPr/>
          <p:nvPr/>
        </p:nvSpPr>
        <p:spPr>
          <a:xfrm>
            <a:off x="4457400" y="4551496"/>
            <a:ext cx="229199" cy="229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cxnSp>
        <p:nvCxnSpPr>
          <p:cNvPr id="54" name="Shape 54"/>
          <p:cNvCxnSpPr/>
          <p:nvPr/>
        </p:nvCxnSpPr>
        <p:spPr>
          <a:xfrm>
            <a:off x="-6025" y="4513728"/>
            <a:ext cx="9161999" cy="0"/>
          </a:xfrm>
          <a:prstGeom prst="straightConnector1">
            <a:avLst/>
          </a:prstGeom>
          <a:noFill/>
          <a:ln w="9525" cap="flat" cmpd="sng">
            <a:solidFill>
              <a:srgbClr val="CCCCCC"/>
            </a:solidFill>
            <a:prstDash val="solid"/>
            <a:round/>
            <a:headEnd type="none" w="lg" len="lg"/>
            <a:tailEnd type="none" w="lg" len="lg"/>
          </a:ln>
        </p:spPr>
      </p:cxnSp>
      <p:sp>
        <p:nvSpPr>
          <p:cNvPr id="55" name="Shape 55"/>
          <p:cNvSpPr/>
          <p:nvPr/>
        </p:nvSpPr>
        <p:spPr>
          <a:xfrm>
            <a:off x="4293700" y="4235405"/>
            <a:ext cx="556499" cy="5564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ychildren.org/English/ages-stages/teen/Pages/Stages-of-Adolescence.asp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urclassweb.com/projects/webquest_frogs_lifecycle.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unsplash.com/" TargetMode="External"/><Relationship Id="rId4" Type="http://schemas.openxmlformats.org/officeDocument/2006/relationships/hyperlink" Target="http://s.newsweek.com/sites/www.newsweek.com/files/2015/03/23/0327oakland01.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537996" y="1991850"/>
            <a:ext cx="7935300" cy="1159800"/>
          </a:xfrm>
          <a:prstGeom prst="rect">
            <a:avLst/>
          </a:prstGeom>
        </p:spPr>
        <p:txBody>
          <a:bodyPr lIns="91425" tIns="91425" rIns="91425" bIns="91425" anchor="b" anchorCtr="0">
            <a:noAutofit/>
          </a:bodyPr>
          <a:lstStyle/>
          <a:p>
            <a:pPr lvl="0">
              <a:spcBef>
                <a:spcPts val="0"/>
              </a:spcBef>
              <a:buNone/>
            </a:pPr>
            <a:r>
              <a:rPr lang="en" sz="6000" dirty="0"/>
              <a:t>Adolescent </a:t>
            </a:r>
            <a:r>
              <a:rPr lang="en" sz="6000" dirty="0">
                <a:highlight>
                  <a:srgbClr val="FFCD00"/>
                </a:highlight>
              </a:rPr>
              <a:t>Development</a:t>
            </a:r>
          </a:p>
        </p:txBody>
      </p:sp>
      <p:pic>
        <p:nvPicPr>
          <p:cNvPr id="62" name="Shape 62" descr="young black male.jpg"/>
          <p:cNvPicPr preferRelativeResize="0"/>
          <p:nvPr/>
        </p:nvPicPr>
        <p:blipFill rotWithShape="1">
          <a:blip r:embed="rId3">
            <a:alphaModFix/>
          </a:blip>
          <a:srcRect l="42192" r="1596"/>
          <a:stretch/>
        </p:blipFill>
        <p:spPr>
          <a:xfrm>
            <a:off x="5708650" y="1552725"/>
            <a:ext cx="3192600" cy="3192300"/>
          </a:xfrm>
          <a:prstGeom prst="ellipse">
            <a:avLst/>
          </a:prstGeom>
          <a:noFill/>
          <a:ln>
            <a:noFill/>
          </a:ln>
        </p:spPr>
      </p:pic>
      <p:grpSp>
        <p:nvGrpSpPr>
          <p:cNvPr id="63" name="Shape 63"/>
          <p:cNvGrpSpPr/>
          <p:nvPr/>
        </p:nvGrpSpPr>
        <p:grpSpPr>
          <a:xfrm>
            <a:off x="1314333" y="3458828"/>
            <a:ext cx="170936" cy="426826"/>
            <a:chOff x="3384375" y="2267500"/>
            <a:chExt cx="203375" cy="507825"/>
          </a:xfrm>
        </p:grpSpPr>
        <p:sp>
          <p:nvSpPr>
            <p:cNvPr id="64" name="Shape 64"/>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 name="Shape 61"/>
          <p:cNvSpPr txBox="1">
            <a:spLocks/>
          </p:cNvSpPr>
          <p:nvPr/>
        </p:nvSpPr>
        <p:spPr>
          <a:xfrm>
            <a:off x="2021176" y="4343614"/>
            <a:ext cx="4004067" cy="5550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Lora"/>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r>
              <a:rPr lang="en" sz="2000" dirty="0" smtClean="0"/>
              <a:t>Fathers and Sons Program</a:t>
            </a:r>
            <a:endParaRPr lang="en" sz="2000" dirty="0">
              <a:highlight>
                <a:srgbClr val="FFCD00"/>
              </a:highlight>
            </a:endParaRPr>
          </a:p>
        </p:txBody>
      </p:sp>
      <p:sp>
        <p:nvSpPr>
          <p:cNvPr id="2" name="TextBox 1"/>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4294967295"/>
          </p:nvPr>
        </p:nvSpPr>
        <p:spPr>
          <a:xfrm>
            <a:off x="935025" y="1776525"/>
            <a:ext cx="4173000" cy="3140100"/>
          </a:xfrm>
          <a:prstGeom prst="rect">
            <a:avLst/>
          </a:prstGeom>
        </p:spPr>
        <p:txBody>
          <a:bodyPr lIns="91425" tIns="91425" rIns="91425" bIns="91425" anchor="ctr" anchorCtr="0">
            <a:noAutofit/>
          </a:bodyPr>
          <a:lstStyle/>
          <a:p>
            <a:pPr marL="457200" lvl="0" indent="-342900" rtl="0">
              <a:spcBef>
                <a:spcPts val="0"/>
              </a:spcBef>
              <a:buSzPct val="100000"/>
            </a:pPr>
            <a:r>
              <a:rPr lang="en" sz="1800" dirty="0">
                <a:solidFill>
                  <a:schemeClr val="dk1"/>
                </a:solidFill>
              </a:rPr>
              <a:t>Is a </a:t>
            </a:r>
            <a:r>
              <a:rPr lang="en" sz="1800" dirty="0">
                <a:solidFill>
                  <a:schemeClr val="dk1"/>
                </a:solidFill>
                <a:highlight>
                  <a:srgbClr val="FFCD00"/>
                </a:highlight>
              </a:rPr>
              <a:t>time of biological, </a:t>
            </a:r>
            <a:r>
              <a:rPr lang="en" sz="1800" dirty="0" smtClean="0">
                <a:solidFill>
                  <a:schemeClr val="dk1"/>
                </a:solidFill>
                <a:highlight>
                  <a:srgbClr val="FFCD00"/>
                </a:highlight>
              </a:rPr>
              <a:t>psychological </a:t>
            </a:r>
            <a:r>
              <a:rPr lang="en" sz="1800" dirty="0">
                <a:solidFill>
                  <a:schemeClr val="dk1"/>
                </a:solidFill>
                <a:highlight>
                  <a:srgbClr val="FFCD00"/>
                </a:highlight>
              </a:rPr>
              <a:t>and social</a:t>
            </a:r>
            <a:r>
              <a:rPr lang="en" sz="1800" dirty="0">
                <a:solidFill>
                  <a:schemeClr val="dk1"/>
                </a:solidFill>
              </a:rPr>
              <a:t> changes</a:t>
            </a:r>
          </a:p>
          <a:p>
            <a:pPr lvl="0" rtl="0">
              <a:spcBef>
                <a:spcPts val="0"/>
              </a:spcBef>
              <a:buClr>
                <a:srgbClr val="000000"/>
              </a:buClr>
              <a:buSzPct val="61111"/>
              <a:buFont typeface="Arial"/>
              <a:buNone/>
            </a:pPr>
            <a:endParaRPr sz="1800" dirty="0">
              <a:solidFill>
                <a:schemeClr val="dk1"/>
              </a:solidFill>
              <a:highlight>
                <a:srgbClr val="FFCD00"/>
              </a:highlight>
            </a:endParaRPr>
          </a:p>
          <a:p>
            <a:pPr marL="457200" lvl="0" indent="-342900" rtl="0">
              <a:spcBef>
                <a:spcPts val="0"/>
              </a:spcBef>
              <a:buSzPct val="100000"/>
            </a:pPr>
            <a:r>
              <a:rPr lang="en" sz="1800" dirty="0">
                <a:solidFill>
                  <a:schemeClr val="dk1"/>
                </a:solidFill>
              </a:rPr>
              <a:t>Is an exciting time of life with the main purpose to prepare children for adult roles</a:t>
            </a:r>
          </a:p>
          <a:p>
            <a:pPr lvl="0" rtl="0">
              <a:spcBef>
                <a:spcPts val="0"/>
              </a:spcBef>
              <a:buClr>
                <a:srgbClr val="000000"/>
              </a:buClr>
              <a:buSzPct val="61111"/>
              <a:buFont typeface="Arial"/>
              <a:buNone/>
            </a:pPr>
            <a:endParaRPr sz="1800" dirty="0">
              <a:solidFill>
                <a:schemeClr val="dk1"/>
              </a:solidFill>
            </a:endParaRPr>
          </a:p>
          <a:p>
            <a:pPr marL="457200" lvl="0" indent="-342900" rtl="0">
              <a:spcBef>
                <a:spcPts val="0"/>
              </a:spcBef>
              <a:buSzPct val="100000"/>
            </a:pPr>
            <a:r>
              <a:rPr lang="en" sz="1800" dirty="0">
                <a:solidFill>
                  <a:schemeClr val="dk1"/>
                </a:solidFill>
              </a:rPr>
              <a:t>Is a time to help children pass from </a:t>
            </a:r>
            <a:r>
              <a:rPr lang="en" sz="1800" dirty="0">
                <a:solidFill>
                  <a:schemeClr val="dk1"/>
                </a:solidFill>
                <a:highlight>
                  <a:srgbClr val="FFCD00"/>
                </a:highlight>
              </a:rPr>
              <a:t>immaturity </a:t>
            </a:r>
            <a:r>
              <a:rPr lang="en" sz="1800" dirty="0">
                <a:solidFill>
                  <a:schemeClr val="dk1"/>
                </a:solidFill>
              </a:rPr>
              <a:t>into </a:t>
            </a:r>
            <a:r>
              <a:rPr lang="en" sz="1800" dirty="0">
                <a:solidFill>
                  <a:schemeClr val="dk1"/>
                </a:solidFill>
                <a:highlight>
                  <a:srgbClr val="FFCD00"/>
                </a:highlight>
              </a:rPr>
              <a:t>maturity</a:t>
            </a:r>
          </a:p>
          <a:p>
            <a:pPr lvl="0" rtl="0">
              <a:spcBef>
                <a:spcPts val="0"/>
              </a:spcBef>
              <a:buNone/>
            </a:pPr>
            <a:endParaRPr sz="3000" dirty="0"/>
          </a:p>
        </p:txBody>
      </p:sp>
      <p:cxnSp>
        <p:nvCxnSpPr>
          <p:cNvPr id="71" name="Shape 71"/>
          <p:cNvCxnSpPr/>
          <p:nvPr/>
        </p:nvCxnSpPr>
        <p:spPr>
          <a:xfrm>
            <a:off x="-6450" y="1131725"/>
            <a:ext cx="9150600" cy="0"/>
          </a:xfrm>
          <a:prstGeom prst="straightConnector1">
            <a:avLst/>
          </a:prstGeom>
          <a:noFill/>
          <a:ln w="9525" cap="flat" cmpd="sng">
            <a:solidFill>
              <a:srgbClr val="CCCCCC"/>
            </a:solidFill>
            <a:prstDash val="solid"/>
            <a:round/>
            <a:headEnd type="none" w="lg" len="lg"/>
            <a:tailEnd type="none" w="lg" len="lg"/>
          </a:ln>
        </p:spPr>
      </p:cxnSp>
      <p:sp>
        <p:nvSpPr>
          <p:cNvPr id="72" name="Shape 72"/>
          <p:cNvSpPr/>
          <p:nvPr/>
        </p:nvSpPr>
        <p:spPr>
          <a:xfrm>
            <a:off x="7727975" y="736624"/>
            <a:ext cx="790200" cy="790200"/>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73" name="Shape 73"/>
          <p:cNvSpPr txBox="1">
            <a:spLocks noGrp="1"/>
          </p:cNvSpPr>
          <p:nvPr>
            <p:ph type="ctrTitle" idx="4294967295"/>
          </p:nvPr>
        </p:nvSpPr>
        <p:spPr>
          <a:xfrm>
            <a:off x="-3150" y="0"/>
            <a:ext cx="9144000" cy="832500"/>
          </a:xfrm>
          <a:prstGeom prst="rect">
            <a:avLst/>
          </a:prstGeom>
        </p:spPr>
        <p:txBody>
          <a:bodyPr lIns="91425" tIns="91425" rIns="91425" bIns="91425" anchor="ctr" anchorCtr="0">
            <a:noAutofit/>
          </a:bodyPr>
          <a:lstStyle/>
          <a:p>
            <a:pPr lvl="0" algn="ctr" rtl="0">
              <a:spcBef>
                <a:spcPts val="0"/>
              </a:spcBef>
              <a:buNone/>
            </a:pPr>
            <a:endParaRPr sz="3600">
              <a:solidFill>
                <a:schemeClr val="dk1"/>
              </a:solidFill>
            </a:endParaRPr>
          </a:p>
          <a:p>
            <a:pPr lvl="0" algn="ctr" rtl="0">
              <a:spcBef>
                <a:spcPts val="0"/>
              </a:spcBef>
              <a:buNone/>
            </a:pPr>
            <a:endParaRPr sz="3600">
              <a:solidFill>
                <a:schemeClr val="dk1"/>
              </a:solidFill>
            </a:endParaRPr>
          </a:p>
          <a:p>
            <a:pPr lvl="0" algn="ctr" rtl="0">
              <a:spcBef>
                <a:spcPts val="0"/>
              </a:spcBef>
              <a:buClr>
                <a:schemeClr val="dk1"/>
              </a:buClr>
              <a:buSzPct val="25000"/>
              <a:buFont typeface="Arial"/>
              <a:buNone/>
            </a:pPr>
            <a:r>
              <a:rPr lang="en" sz="6000">
                <a:solidFill>
                  <a:schemeClr val="dk1"/>
                </a:solidFill>
              </a:rPr>
              <a:t>Adolescence</a:t>
            </a:r>
          </a:p>
          <a:p>
            <a:pPr lvl="0" algn="ctr" rtl="0">
              <a:spcBef>
                <a:spcPts val="0"/>
              </a:spcBef>
              <a:buNone/>
            </a:pPr>
            <a:endParaRPr sz="5000"/>
          </a:p>
        </p:txBody>
      </p:sp>
      <p:grpSp>
        <p:nvGrpSpPr>
          <p:cNvPr id="74" name="Shape 74"/>
          <p:cNvGrpSpPr/>
          <p:nvPr/>
        </p:nvGrpSpPr>
        <p:grpSpPr>
          <a:xfrm>
            <a:off x="8037608" y="956140"/>
            <a:ext cx="170936" cy="426826"/>
            <a:chOff x="3384375" y="2267500"/>
            <a:chExt cx="203375" cy="507825"/>
          </a:xfrm>
        </p:grpSpPr>
        <p:sp>
          <p:nvSpPr>
            <p:cNvPr id="75" name="Shape 75"/>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77" name="Shape 77"/>
          <p:cNvPicPr preferRelativeResize="0"/>
          <p:nvPr/>
        </p:nvPicPr>
        <p:blipFill>
          <a:blip r:embed="rId3">
            <a:alphaModFix/>
          </a:blip>
          <a:stretch>
            <a:fillRect/>
          </a:stretch>
        </p:blipFill>
        <p:spPr>
          <a:xfrm>
            <a:off x="5476725" y="1641850"/>
            <a:ext cx="3282350" cy="2798199"/>
          </a:xfrm>
          <a:prstGeom prst="rect">
            <a:avLst/>
          </a:prstGeom>
          <a:noFill/>
          <a:ln>
            <a:noFill/>
          </a:ln>
        </p:spPr>
      </p:pic>
      <p:sp>
        <p:nvSpPr>
          <p:cNvPr id="10" name="TextBox 9"/>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4294967295"/>
          </p:nvPr>
        </p:nvSpPr>
        <p:spPr>
          <a:xfrm>
            <a:off x="4312600" y="1251675"/>
            <a:ext cx="4612800" cy="3654300"/>
          </a:xfrm>
          <a:prstGeom prst="rect">
            <a:avLst/>
          </a:prstGeom>
        </p:spPr>
        <p:txBody>
          <a:bodyPr lIns="91425" tIns="91425" rIns="91425" bIns="91425" anchor="ctr" anchorCtr="0">
            <a:noAutofit/>
          </a:bodyPr>
          <a:lstStyle/>
          <a:p>
            <a:pPr lvl="0" algn="ctr" rtl="0">
              <a:spcBef>
                <a:spcPts val="0"/>
              </a:spcBef>
              <a:buClr>
                <a:schemeClr val="dk1"/>
              </a:buClr>
              <a:buSzPct val="36666"/>
              <a:buFont typeface="Arial"/>
              <a:buNone/>
            </a:pPr>
            <a:r>
              <a:rPr lang="en" sz="3000" dirty="0">
                <a:solidFill>
                  <a:schemeClr val="dk1"/>
                </a:solidFill>
                <a:latin typeface="Lora"/>
                <a:ea typeface="Lora"/>
                <a:cs typeface="Lora"/>
                <a:sym typeface="Lora"/>
              </a:rPr>
              <a:t>Adolescence ranges from ages </a:t>
            </a:r>
            <a:r>
              <a:rPr lang="en" sz="3000" dirty="0" smtClean="0">
                <a:solidFill>
                  <a:schemeClr val="dk1"/>
                </a:solidFill>
                <a:highlight>
                  <a:srgbClr val="FFCD00"/>
                </a:highlight>
                <a:latin typeface="Lora"/>
                <a:ea typeface="Lora"/>
                <a:cs typeface="Lora"/>
                <a:sym typeface="Lora"/>
              </a:rPr>
              <a:t>11-21</a:t>
            </a:r>
            <a:endParaRPr lang="en" sz="3000" dirty="0">
              <a:solidFill>
                <a:schemeClr val="dk1"/>
              </a:solidFill>
              <a:highlight>
                <a:srgbClr val="FFCD00"/>
              </a:highlight>
              <a:latin typeface="Lora"/>
              <a:ea typeface="Lora"/>
              <a:cs typeface="Lora"/>
              <a:sym typeface="Lora"/>
            </a:endParaRPr>
          </a:p>
          <a:p>
            <a:pPr lvl="0" rtl="0">
              <a:spcBef>
                <a:spcPts val="0"/>
              </a:spcBef>
              <a:buClr>
                <a:schemeClr val="dk1"/>
              </a:buClr>
              <a:buSzPct val="36666"/>
              <a:buFont typeface="Arial"/>
              <a:buNone/>
            </a:pPr>
            <a:endParaRPr sz="3000" dirty="0">
              <a:solidFill>
                <a:schemeClr val="dk1"/>
              </a:solidFill>
              <a:highlight>
                <a:srgbClr val="FFCD00"/>
              </a:highlight>
              <a:latin typeface="Lora"/>
              <a:ea typeface="Lora"/>
              <a:cs typeface="Lora"/>
              <a:sym typeface="Lora"/>
            </a:endParaRPr>
          </a:p>
          <a:p>
            <a:pPr marL="914400" lvl="0" indent="-419100" rtl="0">
              <a:spcBef>
                <a:spcPts val="0"/>
              </a:spcBef>
              <a:buSzPct val="100000"/>
              <a:buAutoNum type="arabicPeriod"/>
            </a:pPr>
            <a:r>
              <a:rPr lang="en" sz="3000" dirty="0"/>
              <a:t>Early</a:t>
            </a:r>
          </a:p>
          <a:p>
            <a:pPr marL="914400" lvl="0" indent="-419100" rtl="0">
              <a:spcBef>
                <a:spcPts val="0"/>
              </a:spcBef>
              <a:buSzPct val="100000"/>
              <a:buAutoNum type="arabicPeriod"/>
            </a:pPr>
            <a:r>
              <a:rPr lang="en" sz="3000" dirty="0"/>
              <a:t>Middle</a:t>
            </a:r>
          </a:p>
          <a:p>
            <a:pPr marL="914400" lvl="0" indent="-419100" rtl="0">
              <a:spcBef>
                <a:spcPts val="0"/>
              </a:spcBef>
              <a:buSzPct val="100000"/>
              <a:buAutoNum type="arabicPeriod"/>
            </a:pPr>
            <a:r>
              <a:rPr lang="en" sz="3000" dirty="0"/>
              <a:t>Late</a:t>
            </a:r>
          </a:p>
        </p:txBody>
      </p:sp>
      <p:cxnSp>
        <p:nvCxnSpPr>
          <p:cNvPr id="95" name="Shape 95"/>
          <p:cNvCxnSpPr/>
          <p:nvPr/>
        </p:nvCxnSpPr>
        <p:spPr>
          <a:xfrm>
            <a:off x="-6450" y="1131725"/>
            <a:ext cx="9150600" cy="0"/>
          </a:xfrm>
          <a:prstGeom prst="straightConnector1">
            <a:avLst/>
          </a:prstGeom>
          <a:noFill/>
          <a:ln w="9525" cap="flat" cmpd="sng">
            <a:solidFill>
              <a:srgbClr val="CCCCCC"/>
            </a:solidFill>
            <a:prstDash val="solid"/>
            <a:round/>
            <a:headEnd type="none" w="lg" len="lg"/>
            <a:tailEnd type="none" w="lg" len="lg"/>
          </a:ln>
        </p:spPr>
      </p:cxnSp>
      <p:pic>
        <p:nvPicPr>
          <p:cNvPr id="96" name="Shape 96" descr="Black males group.jpg"/>
          <p:cNvPicPr preferRelativeResize="0"/>
          <p:nvPr/>
        </p:nvPicPr>
        <p:blipFill rotWithShape="1">
          <a:blip r:embed="rId3">
            <a:alphaModFix/>
          </a:blip>
          <a:srcRect l="16577" r="16577"/>
          <a:stretch/>
        </p:blipFill>
        <p:spPr>
          <a:xfrm>
            <a:off x="568350" y="1415350"/>
            <a:ext cx="3402600" cy="3402600"/>
          </a:xfrm>
          <a:prstGeom prst="ellipse">
            <a:avLst/>
          </a:prstGeom>
          <a:noFill/>
          <a:ln>
            <a:noFill/>
          </a:ln>
        </p:spPr>
      </p:pic>
      <p:sp>
        <p:nvSpPr>
          <p:cNvPr id="97" name="Shape 97"/>
          <p:cNvSpPr txBox="1">
            <a:spLocks noGrp="1"/>
          </p:cNvSpPr>
          <p:nvPr>
            <p:ph type="ctrTitle" idx="4294967295"/>
          </p:nvPr>
        </p:nvSpPr>
        <p:spPr>
          <a:xfrm>
            <a:off x="-6450" y="0"/>
            <a:ext cx="9144000" cy="1159800"/>
          </a:xfrm>
          <a:prstGeom prst="rect">
            <a:avLst/>
          </a:prstGeom>
        </p:spPr>
        <p:txBody>
          <a:bodyPr lIns="91425" tIns="91425" rIns="91425" bIns="91425" anchor="ctr" anchorCtr="0">
            <a:noAutofit/>
          </a:bodyPr>
          <a:lstStyle/>
          <a:p>
            <a:pPr lvl="0" algn="ctr" rtl="0">
              <a:spcBef>
                <a:spcPts val="0"/>
              </a:spcBef>
              <a:buNone/>
            </a:pPr>
            <a:r>
              <a:rPr lang="en" sz="5000"/>
              <a:t>When does it happen?</a:t>
            </a:r>
          </a:p>
        </p:txBody>
      </p:sp>
      <p:sp>
        <p:nvSpPr>
          <p:cNvPr id="6" name="TextBox 5"/>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Shape 102"/>
          <p:cNvCxnSpPr/>
          <p:nvPr/>
        </p:nvCxnSpPr>
        <p:spPr>
          <a:xfrm>
            <a:off x="-6450" y="1131725"/>
            <a:ext cx="9150600" cy="0"/>
          </a:xfrm>
          <a:prstGeom prst="straightConnector1">
            <a:avLst/>
          </a:prstGeom>
          <a:noFill/>
          <a:ln w="9525" cap="flat" cmpd="sng">
            <a:solidFill>
              <a:srgbClr val="CCCCCC"/>
            </a:solidFill>
            <a:prstDash val="solid"/>
            <a:round/>
            <a:headEnd type="none" w="lg" len="lg"/>
            <a:tailEnd type="none" w="lg" len="lg"/>
          </a:ln>
        </p:spPr>
      </p:cxnSp>
      <p:sp>
        <p:nvSpPr>
          <p:cNvPr id="103" name="Shape 103"/>
          <p:cNvSpPr txBox="1">
            <a:spLocks noGrp="1"/>
          </p:cNvSpPr>
          <p:nvPr>
            <p:ph type="ctrTitle" idx="4294967295"/>
          </p:nvPr>
        </p:nvSpPr>
        <p:spPr>
          <a:xfrm>
            <a:off x="-3150" y="-119875"/>
            <a:ext cx="9144000" cy="1251600"/>
          </a:xfrm>
          <a:prstGeom prst="rect">
            <a:avLst/>
          </a:prstGeom>
        </p:spPr>
        <p:txBody>
          <a:bodyPr lIns="91425" tIns="91425" rIns="91425" bIns="91425" anchor="ctr" anchorCtr="0">
            <a:noAutofit/>
          </a:bodyPr>
          <a:lstStyle/>
          <a:p>
            <a:pPr lvl="0" algn="ctr" rtl="0">
              <a:spcBef>
                <a:spcPts val="0"/>
              </a:spcBef>
              <a:buNone/>
            </a:pPr>
            <a:endParaRPr sz="3600">
              <a:solidFill>
                <a:schemeClr val="dk1"/>
              </a:solidFill>
            </a:endParaRPr>
          </a:p>
          <a:p>
            <a:pPr lvl="0" algn="ctr" rtl="0">
              <a:spcBef>
                <a:spcPts val="0"/>
              </a:spcBef>
              <a:buNone/>
            </a:pPr>
            <a:endParaRPr sz="3600">
              <a:solidFill>
                <a:schemeClr val="dk1"/>
              </a:solidFill>
            </a:endParaRPr>
          </a:p>
          <a:p>
            <a:pPr lvl="0" algn="ctr" rtl="0">
              <a:spcBef>
                <a:spcPts val="0"/>
              </a:spcBef>
              <a:buClr>
                <a:schemeClr val="dk1"/>
              </a:buClr>
              <a:buSzPct val="36666"/>
              <a:buFont typeface="Arial"/>
              <a:buNone/>
            </a:pPr>
            <a:r>
              <a:rPr lang="en" sz="3000">
                <a:solidFill>
                  <a:schemeClr val="dk1"/>
                </a:solidFill>
              </a:rPr>
              <a:t>What makes adolescence a </a:t>
            </a:r>
            <a:r>
              <a:rPr lang="en" sz="3000">
                <a:solidFill>
                  <a:schemeClr val="dk1"/>
                </a:solidFill>
                <a:highlight>
                  <a:srgbClr val="FFCD00"/>
                </a:highlight>
              </a:rPr>
              <a:t>unique</a:t>
            </a:r>
            <a:r>
              <a:rPr lang="en" sz="3000">
                <a:solidFill>
                  <a:schemeClr val="dk1"/>
                </a:solidFill>
              </a:rPr>
              <a:t> stage of life?</a:t>
            </a:r>
          </a:p>
          <a:p>
            <a:pPr lvl="0" algn="ctr" rtl="0">
              <a:spcBef>
                <a:spcPts val="0"/>
              </a:spcBef>
              <a:buNone/>
            </a:pPr>
            <a:endParaRPr sz="5000"/>
          </a:p>
        </p:txBody>
      </p:sp>
      <p:sp>
        <p:nvSpPr>
          <p:cNvPr id="104" name="Shape 104"/>
          <p:cNvSpPr txBox="1">
            <a:spLocks noGrp="1"/>
          </p:cNvSpPr>
          <p:nvPr>
            <p:ph type="body" idx="4294967295"/>
          </p:nvPr>
        </p:nvSpPr>
        <p:spPr>
          <a:xfrm>
            <a:off x="633875" y="1260120"/>
            <a:ext cx="6809700" cy="3112200"/>
          </a:xfrm>
          <a:prstGeom prst="rect">
            <a:avLst/>
          </a:prstGeom>
        </p:spPr>
        <p:txBody>
          <a:bodyPr lIns="91425" tIns="91425" rIns="91425" bIns="91425" anchor="t" anchorCtr="0">
            <a:noAutofit/>
          </a:bodyPr>
          <a:lstStyle/>
          <a:p>
            <a:pPr marL="457200" lvl="0" indent="-228600" rtl="0">
              <a:spcBef>
                <a:spcPts val="0"/>
              </a:spcBef>
            </a:pPr>
            <a:r>
              <a:rPr lang="en" dirty="0"/>
              <a:t>The beginning of PUBERTY</a:t>
            </a:r>
          </a:p>
          <a:p>
            <a:pPr marL="1028700" lvl="1" indent="-342900" rtl="0">
              <a:spcBef>
                <a:spcPts val="0"/>
              </a:spcBef>
              <a:buFont typeface="Arial" panose="020B0604020202020204" pitchFamily="34" charset="0"/>
              <a:buChar char="•"/>
            </a:pPr>
            <a:r>
              <a:rPr lang="en" dirty="0"/>
              <a:t>Biological changes</a:t>
            </a:r>
          </a:p>
          <a:p>
            <a:pPr marL="457200" lvl="0" indent="0" rtl="0">
              <a:spcBef>
                <a:spcPts val="0"/>
              </a:spcBef>
              <a:buNone/>
            </a:pPr>
            <a:endParaRPr dirty="0"/>
          </a:p>
          <a:p>
            <a:pPr marL="457200" lvl="0" indent="-228600" rtl="0">
              <a:spcBef>
                <a:spcPts val="0"/>
              </a:spcBef>
            </a:pPr>
            <a:r>
              <a:rPr lang="en" dirty="0"/>
              <a:t>The ability to think in more complex ways</a:t>
            </a:r>
          </a:p>
          <a:p>
            <a:pPr marL="1028700" lvl="1" indent="-342900" rtl="0">
              <a:spcBef>
                <a:spcPts val="0"/>
              </a:spcBef>
              <a:buFont typeface="Arial" panose="020B0604020202020204" pitchFamily="34" charset="0"/>
              <a:buChar char="•"/>
            </a:pPr>
            <a:r>
              <a:rPr lang="en" dirty="0"/>
              <a:t>Psychological or cognitive changes</a:t>
            </a:r>
          </a:p>
          <a:p>
            <a:pPr marL="457200" lvl="0" indent="0" rtl="0">
              <a:spcBef>
                <a:spcPts val="0"/>
              </a:spcBef>
              <a:buNone/>
            </a:pPr>
            <a:endParaRPr dirty="0"/>
          </a:p>
          <a:p>
            <a:pPr marL="457200" lvl="0" indent="-228600" rtl="0">
              <a:spcBef>
                <a:spcPts val="0"/>
              </a:spcBef>
            </a:pPr>
            <a:r>
              <a:rPr lang="en" dirty="0"/>
              <a:t>The transition into new roles in the family and in society</a:t>
            </a:r>
          </a:p>
          <a:p>
            <a:pPr marL="1028700" lvl="1" indent="-342900" rtl="0">
              <a:spcBef>
                <a:spcPts val="0"/>
              </a:spcBef>
              <a:buFont typeface="Arial" panose="020B0604020202020204" pitchFamily="34" charset="0"/>
              <a:buChar char="•"/>
            </a:pPr>
            <a:r>
              <a:rPr lang="en" dirty="0"/>
              <a:t>Social changes</a:t>
            </a:r>
          </a:p>
          <a:p>
            <a:pPr lvl="0" rtl="0">
              <a:spcBef>
                <a:spcPts val="0"/>
              </a:spcBef>
              <a:buNone/>
            </a:pPr>
            <a:endParaRPr dirty="0"/>
          </a:p>
        </p:txBody>
      </p:sp>
      <p:sp>
        <p:nvSpPr>
          <p:cNvPr id="5" name="TextBox 4"/>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4294967295"/>
          </p:nvPr>
        </p:nvSpPr>
        <p:spPr>
          <a:xfrm>
            <a:off x="935025" y="1430974"/>
            <a:ext cx="4173000" cy="3401400"/>
          </a:xfrm>
          <a:prstGeom prst="rect">
            <a:avLst/>
          </a:prstGeom>
        </p:spPr>
        <p:txBody>
          <a:bodyPr lIns="91425" tIns="91425" rIns="91425" bIns="91425" anchor="ctr" anchorCtr="0">
            <a:noAutofit/>
          </a:bodyPr>
          <a:lstStyle/>
          <a:p>
            <a:pPr marL="457200" lvl="0" indent="-419100" rtl="0">
              <a:spcBef>
                <a:spcPts val="0"/>
              </a:spcBef>
              <a:buSzPct val="100000"/>
            </a:pPr>
            <a:r>
              <a:rPr lang="en" sz="3000"/>
              <a:t>Family</a:t>
            </a:r>
          </a:p>
          <a:p>
            <a:pPr marL="457200" lvl="0" indent="-419100" rtl="0">
              <a:spcBef>
                <a:spcPts val="0"/>
              </a:spcBef>
              <a:buSzPct val="100000"/>
            </a:pPr>
            <a:r>
              <a:rPr lang="en" sz="3000"/>
              <a:t>Peers</a:t>
            </a:r>
          </a:p>
          <a:p>
            <a:pPr marL="457200" lvl="0" indent="-419100" rtl="0">
              <a:spcBef>
                <a:spcPts val="0"/>
              </a:spcBef>
              <a:buSzPct val="100000"/>
            </a:pPr>
            <a:r>
              <a:rPr lang="en" sz="3000"/>
              <a:t>Schools</a:t>
            </a:r>
          </a:p>
          <a:p>
            <a:pPr marL="457200" lvl="0" indent="-419100" rtl="0">
              <a:spcBef>
                <a:spcPts val="0"/>
              </a:spcBef>
              <a:buSzPct val="100000"/>
            </a:pPr>
            <a:r>
              <a:rPr lang="en" sz="3000"/>
              <a:t>Neighborhoods</a:t>
            </a:r>
          </a:p>
        </p:txBody>
      </p:sp>
      <p:cxnSp>
        <p:nvCxnSpPr>
          <p:cNvPr id="110" name="Shape 110"/>
          <p:cNvCxnSpPr/>
          <p:nvPr/>
        </p:nvCxnSpPr>
        <p:spPr>
          <a:xfrm>
            <a:off x="-6450" y="1131725"/>
            <a:ext cx="9150600" cy="0"/>
          </a:xfrm>
          <a:prstGeom prst="straightConnector1">
            <a:avLst/>
          </a:prstGeom>
          <a:noFill/>
          <a:ln w="9525" cap="flat" cmpd="sng">
            <a:solidFill>
              <a:srgbClr val="CCCCCC"/>
            </a:solidFill>
            <a:prstDash val="solid"/>
            <a:round/>
            <a:headEnd type="none" w="lg" len="lg"/>
            <a:tailEnd type="none" w="lg" len="lg"/>
          </a:ln>
        </p:spPr>
      </p:cxnSp>
      <p:pic>
        <p:nvPicPr>
          <p:cNvPr id="111" name="Shape 111" descr="Black youth group.jpg"/>
          <p:cNvPicPr preferRelativeResize="0"/>
          <p:nvPr/>
        </p:nvPicPr>
        <p:blipFill rotWithShape="1">
          <a:blip r:embed="rId3">
            <a:alphaModFix/>
          </a:blip>
          <a:srcRect l="16647" r="16654"/>
          <a:stretch/>
        </p:blipFill>
        <p:spPr>
          <a:xfrm>
            <a:off x="6909175" y="1216500"/>
            <a:ext cx="1960200" cy="1814100"/>
          </a:xfrm>
          <a:prstGeom prst="ellipse">
            <a:avLst/>
          </a:prstGeom>
          <a:noFill/>
          <a:ln>
            <a:noFill/>
          </a:ln>
        </p:spPr>
      </p:pic>
      <p:sp>
        <p:nvSpPr>
          <p:cNvPr id="112" name="Shape 112"/>
          <p:cNvSpPr/>
          <p:nvPr/>
        </p:nvSpPr>
        <p:spPr>
          <a:xfrm>
            <a:off x="625400" y="736699"/>
            <a:ext cx="790200" cy="790200"/>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13" name="Shape 113"/>
          <p:cNvSpPr txBox="1">
            <a:spLocks noGrp="1"/>
          </p:cNvSpPr>
          <p:nvPr>
            <p:ph type="ctrTitle" idx="4294967295"/>
          </p:nvPr>
        </p:nvSpPr>
        <p:spPr>
          <a:xfrm>
            <a:off x="0" y="0"/>
            <a:ext cx="9144000" cy="832500"/>
          </a:xfrm>
          <a:prstGeom prst="rect">
            <a:avLst/>
          </a:prstGeom>
        </p:spPr>
        <p:txBody>
          <a:bodyPr lIns="91425" tIns="91425" rIns="91425" bIns="91425" anchor="ctr" anchorCtr="0">
            <a:noAutofit/>
          </a:bodyPr>
          <a:lstStyle/>
          <a:p>
            <a:pPr lvl="0" algn="ctr" rtl="0">
              <a:spcBef>
                <a:spcPts val="0"/>
              </a:spcBef>
              <a:buNone/>
            </a:pPr>
            <a:endParaRPr sz="3600">
              <a:solidFill>
                <a:schemeClr val="dk1"/>
              </a:solidFill>
            </a:endParaRPr>
          </a:p>
          <a:p>
            <a:pPr lvl="0" algn="ctr" rtl="0">
              <a:spcBef>
                <a:spcPts val="0"/>
              </a:spcBef>
              <a:buNone/>
            </a:pPr>
            <a:endParaRPr sz="3600">
              <a:solidFill>
                <a:schemeClr val="dk1"/>
              </a:solidFill>
            </a:endParaRPr>
          </a:p>
          <a:p>
            <a:pPr lvl="0" algn="ctr" rtl="0">
              <a:spcBef>
                <a:spcPts val="0"/>
              </a:spcBef>
              <a:buNone/>
            </a:pPr>
            <a:r>
              <a:rPr lang="en" sz="3000">
                <a:solidFill>
                  <a:schemeClr val="dk1"/>
                </a:solidFill>
              </a:rPr>
              <a:t>What are important environments for adolescent development?</a:t>
            </a:r>
          </a:p>
          <a:p>
            <a:pPr lvl="0" algn="ctr" rtl="0">
              <a:spcBef>
                <a:spcPts val="0"/>
              </a:spcBef>
              <a:buNone/>
            </a:pPr>
            <a:endParaRPr sz="5000"/>
          </a:p>
        </p:txBody>
      </p:sp>
      <p:grpSp>
        <p:nvGrpSpPr>
          <p:cNvPr id="114" name="Shape 114"/>
          <p:cNvGrpSpPr/>
          <p:nvPr/>
        </p:nvGrpSpPr>
        <p:grpSpPr>
          <a:xfrm>
            <a:off x="935033" y="918315"/>
            <a:ext cx="170936" cy="426826"/>
            <a:chOff x="3384375" y="2267500"/>
            <a:chExt cx="203375" cy="507825"/>
          </a:xfrm>
        </p:grpSpPr>
        <p:sp>
          <p:nvSpPr>
            <p:cNvPr id="115" name="Shape 115"/>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17" name="Shape 117" descr="imsis530-001 - Son in family circle.jpg"/>
          <p:cNvPicPr preferRelativeResize="0"/>
          <p:nvPr/>
        </p:nvPicPr>
        <p:blipFill rotWithShape="1">
          <a:blip r:embed="rId4">
            <a:alphaModFix/>
          </a:blip>
          <a:srcRect l="16657" r="16657"/>
          <a:stretch/>
        </p:blipFill>
        <p:spPr>
          <a:xfrm>
            <a:off x="4851975" y="1216500"/>
            <a:ext cx="1960200" cy="1814100"/>
          </a:xfrm>
          <a:prstGeom prst="ellipse">
            <a:avLst/>
          </a:prstGeom>
          <a:noFill/>
          <a:ln>
            <a:noFill/>
          </a:ln>
        </p:spPr>
      </p:pic>
      <p:pic>
        <p:nvPicPr>
          <p:cNvPr id="118" name="Shape 118" descr="basketball.jpg"/>
          <p:cNvPicPr preferRelativeResize="0"/>
          <p:nvPr/>
        </p:nvPicPr>
        <p:blipFill rotWithShape="1">
          <a:blip r:embed="rId5">
            <a:alphaModFix/>
          </a:blip>
          <a:srcRect l="25000" r="25000"/>
          <a:stretch/>
        </p:blipFill>
        <p:spPr>
          <a:xfrm>
            <a:off x="6987200" y="3115375"/>
            <a:ext cx="1960200" cy="1960200"/>
          </a:xfrm>
          <a:prstGeom prst="ellipse">
            <a:avLst/>
          </a:prstGeom>
          <a:noFill/>
          <a:ln>
            <a:noFill/>
          </a:ln>
        </p:spPr>
      </p:pic>
      <p:pic>
        <p:nvPicPr>
          <p:cNvPr id="119" name="Shape 119" descr="classroom.jpg"/>
          <p:cNvPicPr preferRelativeResize="0"/>
          <p:nvPr/>
        </p:nvPicPr>
        <p:blipFill rotWithShape="1">
          <a:blip r:embed="rId6">
            <a:alphaModFix/>
          </a:blip>
          <a:srcRect l="16648" r="16648"/>
          <a:stretch/>
        </p:blipFill>
        <p:spPr>
          <a:xfrm>
            <a:off x="4836675" y="3115375"/>
            <a:ext cx="1990800" cy="1960200"/>
          </a:xfrm>
          <a:prstGeom prst="ellipse">
            <a:avLst/>
          </a:prstGeom>
          <a:noFill/>
          <a:ln>
            <a:noFill/>
          </a:ln>
        </p:spPr>
      </p:pic>
      <p:sp>
        <p:nvSpPr>
          <p:cNvPr id="13" name="TextBox 12"/>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cxnSp>
        <p:nvCxnSpPr>
          <p:cNvPr id="124" name="Shape 124"/>
          <p:cNvCxnSpPr/>
          <p:nvPr/>
        </p:nvCxnSpPr>
        <p:spPr>
          <a:xfrm>
            <a:off x="-6450" y="1131725"/>
            <a:ext cx="9150600" cy="0"/>
          </a:xfrm>
          <a:prstGeom prst="straightConnector1">
            <a:avLst/>
          </a:prstGeom>
          <a:noFill/>
          <a:ln w="9525" cap="flat" cmpd="sng">
            <a:solidFill>
              <a:srgbClr val="CCCCCC"/>
            </a:solidFill>
            <a:prstDash val="solid"/>
            <a:round/>
            <a:headEnd type="none" w="lg" len="lg"/>
            <a:tailEnd type="none" w="lg" len="lg"/>
          </a:ln>
        </p:spPr>
      </p:cxnSp>
      <p:sp>
        <p:nvSpPr>
          <p:cNvPr id="125" name="Shape 125"/>
          <p:cNvSpPr txBox="1">
            <a:spLocks noGrp="1"/>
          </p:cNvSpPr>
          <p:nvPr>
            <p:ph type="ctrTitle" idx="4294967295"/>
          </p:nvPr>
        </p:nvSpPr>
        <p:spPr>
          <a:xfrm>
            <a:off x="-3150" y="-173975"/>
            <a:ext cx="9144000" cy="1131600"/>
          </a:xfrm>
          <a:prstGeom prst="rect">
            <a:avLst/>
          </a:prstGeom>
        </p:spPr>
        <p:txBody>
          <a:bodyPr lIns="91425" tIns="91425" rIns="91425" bIns="91425" anchor="ctr" anchorCtr="0">
            <a:noAutofit/>
          </a:bodyPr>
          <a:lstStyle/>
          <a:p>
            <a:pPr lvl="0" algn="ctr" rtl="0">
              <a:spcBef>
                <a:spcPts val="0"/>
              </a:spcBef>
              <a:buNone/>
            </a:pPr>
            <a:endParaRPr sz="3600">
              <a:solidFill>
                <a:schemeClr val="dk1"/>
              </a:solidFill>
            </a:endParaRPr>
          </a:p>
          <a:p>
            <a:pPr lvl="0" algn="ctr" rtl="0">
              <a:spcBef>
                <a:spcPts val="0"/>
              </a:spcBef>
              <a:buNone/>
            </a:pPr>
            <a:endParaRPr sz="3600">
              <a:solidFill>
                <a:schemeClr val="dk1"/>
              </a:solidFill>
            </a:endParaRPr>
          </a:p>
          <a:p>
            <a:pPr lvl="0" algn="ctr" rtl="0">
              <a:spcBef>
                <a:spcPts val="0"/>
              </a:spcBef>
              <a:buNone/>
            </a:pPr>
            <a:r>
              <a:rPr lang="en" sz="3000">
                <a:solidFill>
                  <a:schemeClr val="dk1"/>
                </a:solidFill>
              </a:rPr>
              <a:t>Why is adolescence a time when some people make bad health decisions?</a:t>
            </a:r>
          </a:p>
          <a:p>
            <a:pPr lvl="0" algn="ctr" rtl="0">
              <a:spcBef>
                <a:spcPts val="0"/>
              </a:spcBef>
              <a:buNone/>
            </a:pPr>
            <a:endParaRPr sz="5000"/>
          </a:p>
        </p:txBody>
      </p:sp>
      <p:sp>
        <p:nvSpPr>
          <p:cNvPr id="126" name="Shape 126"/>
          <p:cNvSpPr txBox="1">
            <a:spLocks noGrp="1"/>
          </p:cNvSpPr>
          <p:nvPr>
            <p:ph type="body" idx="4294967295"/>
          </p:nvPr>
        </p:nvSpPr>
        <p:spPr>
          <a:xfrm>
            <a:off x="4756225" y="1827375"/>
            <a:ext cx="3594300" cy="3112200"/>
          </a:xfrm>
          <a:prstGeom prst="rect">
            <a:avLst/>
          </a:prstGeom>
        </p:spPr>
        <p:txBody>
          <a:bodyPr lIns="91425" tIns="91425" rIns="91425" bIns="91425" anchor="t" anchorCtr="0">
            <a:noAutofit/>
          </a:bodyPr>
          <a:lstStyle/>
          <a:p>
            <a:pPr marL="457200" marR="0" lvl="0" indent="-381000" algn="l" rtl="0">
              <a:lnSpc>
                <a:spcPct val="100000"/>
              </a:lnSpc>
              <a:spcBef>
                <a:spcPts val="600"/>
              </a:spcBef>
              <a:spcAft>
                <a:spcPts val="0"/>
              </a:spcAft>
              <a:buClr>
                <a:srgbClr val="FFCD00"/>
              </a:buClr>
              <a:buSzPct val="100000"/>
              <a:buFont typeface="Quattrocento Sans"/>
            </a:pPr>
            <a:r>
              <a:rPr lang="en"/>
              <a:t>Need for guidance from caring adults</a:t>
            </a:r>
          </a:p>
          <a:p>
            <a:pPr marR="0" lvl="0" algn="l" rtl="0">
              <a:lnSpc>
                <a:spcPct val="100000"/>
              </a:lnSpc>
              <a:spcBef>
                <a:spcPts val="600"/>
              </a:spcBef>
              <a:spcAft>
                <a:spcPts val="0"/>
              </a:spcAft>
              <a:buNone/>
            </a:pPr>
            <a:endParaRPr/>
          </a:p>
          <a:p>
            <a:pPr marL="457200" marR="0" lvl="0" indent="-228600" algn="l" rtl="0">
              <a:lnSpc>
                <a:spcPct val="100000"/>
              </a:lnSpc>
              <a:spcBef>
                <a:spcPts val="600"/>
              </a:spcBef>
              <a:spcAft>
                <a:spcPts val="0"/>
              </a:spcAft>
            </a:pPr>
            <a:r>
              <a:rPr lang="en"/>
              <a:t>Need for better negotiation skills</a:t>
            </a:r>
          </a:p>
          <a:p>
            <a:pPr lvl="0" rtl="0">
              <a:spcBef>
                <a:spcPts val="0"/>
              </a:spcBef>
              <a:buNone/>
            </a:pPr>
            <a:r>
              <a:rPr lang="en"/>
              <a:t> </a:t>
            </a:r>
          </a:p>
        </p:txBody>
      </p:sp>
      <p:pic>
        <p:nvPicPr>
          <p:cNvPr id="127" name="Shape 127" descr="Black Father and Son.jpg"/>
          <p:cNvPicPr preferRelativeResize="0"/>
          <p:nvPr/>
        </p:nvPicPr>
        <p:blipFill rotWithShape="1">
          <a:blip r:embed="rId3">
            <a:alphaModFix/>
          </a:blip>
          <a:srcRect l="12746" r="12754"/>
          <a:stretch/>
        </p:blipFill>
        <p:spPr>
          <a:xfrm>
            <a:off x="780725" y="1436050"/>
            <a:ext cx="3153600" cy="3153600"/>
          </a:xfrm>
          <a:prstGeom prst="ellipse">
            <a:avLst/>
          </a:prstGeom>
          <a:noFill/>
          <a:ln>
            <a:noFill/>
          </a:ln>
        </p:spPr>
      </p:pic>
      <p:sp>
        <p:nvSpPr>
          <p:cNvPr id="6" name="TextBox 5"/>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sz="3600" dirty="0" smtClean="0"/>
              <a:t>References</a:t>
            </a:r>
            <a:endParaRPr lang="en" sz="3600" dirty="0"/>
          </a:p>
        </p:txBody>
      </p:sp>
      <p:sp>
        <p:nvSpPr>
          <p:cNvPr id="133" name="Shape 133"/>
          <p:cNvSpPr txBox="1">
            <a:spLocks noGrp="1"/>
          </p:cNvSpPr>
          <p:nvPr>
            <p:ph type="body" idx="1"/>
          </p:nvPr>
        </p:nvSpPr>
        <p:spPr>
          <a:xfrm>
            <a:off x="1381250" y="1616470"/>
            <a:ext cx="6809700" cy="3112200"/>
          </a:xfrm>
          <a:prstGeom prst="rect">
            <a:avLst/>
          </a:prstGeom>
        </p:spPr>
        <p:txBody>
          <a:bodyPr lIns="91425" tIns="91425" rIns="91425" bIns="91425" anchor="t" anchorCtr="0">
            <a:noAutofit/>
          </a:bodyPr>
          <a:lstStyle/>
          <a:p>
            <a:pPr marL="342900" lvl="0" indent="-342900">
              <a:spcBef>
                <a:spcPts val="0"/>
              </a:spcBef>
              <a:buClr>
                <a:schemeClr val="dk1"/>
              </a:buClr>
              <a:buSzPct val="45833"/>
              <a:buAutoNum type="arabicPeriod"/>
            </a:pPr>
            <a:r>
              <a:rPr lang="en" sz="1600" dirty="0" smtClean="0"/>
              <a:t>American Academy of Pediatrics. (2015). Stages of Adolescence. </a:t>
            </a:r>
            <a:r>
              <a:rPr lang="en-US" sz="1600" dirty="0">
                <a:hlinkClick r:id="rId3"/>
              </a:rPr>
              <a:t>https://</a:t>
            </a:r>
            <a:r>
              <a:rPr lang="en-US" sz="1600" dirty="0" smtClean="0">
                <a:hlinkClick r:id="rId3"/>
              </a:rPr>
              <a:t>www.healthychildren.org/English/ages-stages/teen/Pages/Stages-of-Adolescence.aspx</a:t>
            </a:r>
            <a:endParaRPr lang="en-US" sz="1600" dirty="0" smtClean="0"/>
          </a:p>
          <a:p>
            <a:pPr marL="342900" lvl="0" indent="-342900">
              <a:spcBef>
                <a:spcPts val="0"/>
              </a:spcBef>
              <a:buClr>
                <a:schemeClr val="dk1"/>
              </a:buClr>
              <a:buSzPct val="45833"/>
              <a:buAutoNum type="arabicPeriod"/>
            </a:pPr>
            <a:endParaRPr lang="en" sz="1600" u="sng" dirty="0">
              <a:highlight>
                <a:srgbClr val="FFCD00"/>
              </a:highlight>
              <a:hlinkClick r:id="rId4"/>
            </a:endParaRPr>
          </a:p>
          <a:p>
            <a:pPr lvl="0">
              <a:spcBef>
                <a:spcPts val="0"/>
              </a:spcBef>
              <a:buNone/>
            </a:pPr>
            <a:endParaRPr dirty="0"/>
          </a:p>
        </p:txBody>
      </p:sp>
      <p:grpSp>
        <p:nvGrpSpPr>
          <p:cNvPr id="134" name="Shape 134"/>
          <p:cNvGrpSpPr/>
          <p:nvPr/>
        </p:nvGrpSpPr>
        <p:grpSpPr>
          <a:xfrm>
            <a:off x="916458" y="1019750"/>
            <a:ext cx="214624" cy="214624"/>
            <a:chOff x="2594050" y="1631825"/>
            <a:chExt cx="439625" cy="439625"/>
          </a:xfrm>
        </p:grpSpPr>
        <p:sp>
          <p:nvSpPr>
            <p:cNvPr id="135" name="Shape 135"/>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 name="TextBox 8"/>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extLst>
      <p:ext uri="{BB962C8B-B14F-4D97-AF65-F5344CB8AC3E}">
        <p14:creationId xmlns:p14="http://schemas.microsoft.com/office/powerpoint/2010/main" val="154865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sz="3600" dirty="0" smtClean="0"/>
              <a:t>Image Citations</a:t>
            </a:r>
            <a:endParaRPr lang="en" sz="3600" dirty="0"/>
          </a:p>
        </p:txBody>
      </p:sp>
      <p:sp>
        <p:nvSpPr>
          <p:cNvPr id="133" name="Shape 133"/>
          <p:cNvSpPr txBox="1">
            <a:spLocks noGrp="1"/>
          </p:cNvSpPr>
          <p:nvPr>
            <p:ph type="body" idx="1"/>
          </p:nvPr>
        </p:nvSpPr>
        <p:spPr>
          <a:xfrm>
            <a:off x="1381250" y="1616470"/>
            <a:ext cx="6809700" cy="3112200"/>
          </a:xfrm>
          <a:prstGeom prst="rect">
            <a:avLst/>
          </a:prstGeom>
        </p:spPr>
        <p:txBody>
          <a:bodyPr lIns="91425" tIns="91425" rIns="91425" bIns="91425" anchor="t" anchorCtr="0">
            <a:noAutofit/>
          </a:bodyPr>
          <a:lstStyle/>
          <a:p>
            <a:pPr marL="342900" indent="-342900">
              <a:spcBef>
                <a:spcPts val="0"/>
              </a:spcBef>
              <a:buClr>
                <a:schemeClr val="dk1"/>
              </a:buClr>
              <a:buSzPct val="45833"/>
              <a:buFont typeface="Quattrocento Sans"/>
              <a:buAutoNum type="arabicPeriod"/>
            </a:pPr>
            <a:r>
              <a:rPr lang="en" sz="1600" dirty="0" smtClean="0">
                <a:solidFill>
                  <a:schemeClr val="dk1"/>
                </a:solidFill>
                <a:hlinkClick r:id="rId3"/>
              </a:rPr>
              <a:t>http</a:t>
            </a:r>
            <a:r>
              <a:rPr lang="en" sz="1600" dirty="0">
                <a:solidFill>
                  <a:schemeClr val="dk1"/>
                </a:solidFill>
                <a:hlinkClick r:id="rId3"/>
              </a:rPr>
              <a:t>://</a:t>
            </a:r>
            <a:r>
              <a:rPr lang="en" sz="1600" dirty="0" smtClean="0">
                <a:solidFill>
                  <a:schemeClr val="dk1"/>
                </a:solidFill>
                <a:hlinkClick r:id="rId3"/>
              </a:rPr>
              <a:t>www.ourclassweb.com/projects/webquest_frogs_lifecycle.jpg</a:t>
            </a:r>
            <a:endParaRPr lang="en" sz="1600" dirty="0" smtClean="0">
              <a:solidFill>
                <a:schemeClr val="dk1"/>
              </a:solidFill>
            </a:endParaRPr>
          </a:p>
          <a:p>
            <a:pPr marL="342900" indent="-342900">
              <a:spcBef>
                <a:spcPts val="0"/>
              </a:spcBef>
              <a:buClr>
                <a:schemeClr val="dk1"/>
              </a:buClr>
              <a:buSzPct val="45833"/>
              <a:buFont typeface="Quattrocento Sans"/>
              <a:buAutoNum type="arabicPeriod"/>
            </a:pPr>
            <a:r>
              <a:rPr lang="en" sz="1600" dirty="0">
                <a:solidFill>
                  <a:schemeClr val="dk1"/>
                </a:solidFill>
                <a:hlinkClick r:id="rId4"/>
              </a:rPr>
              <a:t>http://</a:t>
            </a:r>
            <a:r>
              <a:rPr lang="en" sz="1600" dirty="0" smtClean="0">
                <a:solidFill>
                  <a:schemeClr val="dk1"/>
                </a:solidFill>
                <a:hlinkClick r:id="rId4"/>
              </a:rPr>
              <a:t>s.newsweek.com/sites/www.newsweek.com/files/2015/03/23/0327oakland01.jpg</a:t>
            </a:r>
            <a:endParaRPr lang="en" sz="1600" dirty="0" smtClean="0">
              <a:solidFill>
                <a:schemeClr val="dk1"/>
              </a:solidFill>
            </a:endParaRPr>
          </a:p>
          <a:p>
            <a:pPr marL="342900" indent="-342900">
              <a:spcBef>
                <a:spcPts val="0"/>
              </a:spcBef>
              <a:buClr>
                <a:schemeClr val="dk1"/>
              </a:buClr>
              <a:buSzPct val="45833"/>
              <a:buFont typeface="Quattrocento Sans"/>
              <a:buAutoNum type="arabicPeriod"/>
            </a:pPr>
            <a:endParaRPr lang="en" sz="1600" dirty="0" smtClean="0"/>
          </a:p>
          <a:p>
            <a:pPr marL="342900" lvl="0" indent="-342900">
              <a:spcBef>
                <a:spcPts val="0"/>
              </a:spcBef>
              <a:buClr>
                <a:schemeClr val="dk1"/>
              </a:buClr>
              <a:buSzPct val="45833"/>
              <a:buAutoNum type="arabicPeriod"/>
            </a:pPr>
            <a:endParaRPr lang="en" sz="1600" u="sng" dirty="0">
              <a:highlight>
                <a:srgbClr val="FFCD00"/>
              </a:highlight>
              <a:hlinkClick r:id="rId5"/>
            </a:endParaRPr>
          </a:p>
          <a:p>
            <a:pPr lvl="0">
              <a:spcBef>
                <a:spcPts val="0"/>
              </a:spcBef>
              <a:buNone/>
            </a:pPr>
            <a:endParaRPr dirty="0"/>
          </a:p>
        </p:txBody>
      </p:sp>
      <p:grpSp>
        <p:nvGrpSpPr>
          <p:cNvPr id="134" name="Shape 134"/>
          <p:cNvGrpSpPr/>
          <p:nvPr/>
        </p:nvGrpSpPr>
        <p:grpSpPr>
          <a:xfrm>
            <a:off x="916458" y="1019750"/>
            <a:ext cx="214624" cy="214624"/>
            <a:chOff x="2594050" y="1631825"/>
            <a:chExt cx="439625" cy="439625"/>
          </a:xfrm>
        </p:grpSpPr>
        <p:sp>
          <p:nvSpPr>
            <p:cNvPr id="135" name="Shape 135"/>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 name="TextBox 8"/>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extLst>
      <p:ext uri="{BB962C8B-B14F-4D97-AF65-F5344CB8AC3E}">
        <p14:creationId xmlns:p14="http://schemas.microsoft.com/office/powerpoint/2010/main" val="32111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a:t>Credits</a:t>
            </a:r>
          </a:p>
        </p:txBody>
      </p:sp>
      <p:sp>
        <p:nvSpPr>
          <p:cNvPr id="133" name="Shape 133"/>
          <p:cNvSpPr txBox="1">
            <a:spLocks noGrp="1"/>
          </p:cNvSpPr>
          <p:nvPr>
            <p:ph type="body" idx="1"/>
          </p:nvPr>
        </p:nvSpPr>
        <p:spPr>
          <a:xfrm>
            <a:off x="1381250" y="1616470"/>
            <a:ext cx="6809700" cy="31122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a:t>Special thanks to all the people who made and released these awesome resources for free:</a:t>
            </a:r>
          </a:p>
          <a:p>
            <a:pPr marL="457200" lvl="0" indent="-228600" rtl="0">
              <a:lnSpc>
                <a:spcPct val="115000"/>
              </a:lnSpc>
              <a:spcBef>
                <a:spcPts val="0"/>
              </a:spcBef>
              <a:buClr>
                <a:srgbClr val="000000"/>
              </a:buClr>
            </a:pPr>
            <a:r>
              <a:rPr lang="en"/>
              <a:t>Presentation template by </a:t>
            </a:r>
            <a:r>
              <a:rPr lang="en" u="sng">
                <a:highlight>
                  <a:srgbClr val="FFCD00"/>
                </a:highlight>
                <a:hlinkClick r:id="rId3"/>
              </a:rPr>
              <a:t>SlidesCarnival</a:t>
            </a:r>
          </a:p>
          <a:p>
            <a:pPr marL="457200" lvl="0" indent="-228600" rtl="0">
              <a:lnSpc>
                <a:spcPct val="115000"/>
              </a:lnSpc>
              <a:spcBef>
                <a:spcPts val="0"/>
              </a:spcBef>
              <a:buClr>
                <a:srgbClr val="000000"/>
              </a:buClr>
            </a:pPr>
            <a:r>
              <a:rPr lang="en"/>
              <a:t>Photographs by </a:t>
            </a:r>
            <a:r>
              <a:rPr lang="en" u="sng">
                <a:highlight>
                  <a:srgbClr val="FFCD00"/>
                </a:highlight>
                <a:hlinkClick r:id="rId4"/>
              </a:rPr>
              <a:t>Unsplash</a:t>
            </a:r>
          </a:p>
          <a:p>
            <a:pPr lvl="0">
              <a:spcBef>
                <a:spcPts val="0"/>
              </a:spcBef>
              <a:buNone/>
            </a:pPr>
            <a:endParaRPr/>
          </a:p>
        </p:txBody>
      </p:sp>
      <p:grpSp>
        <p:nvGrpSpPr>
          <p:cNvPr id="134" name="Shape 134"/>
          <p:cNvGrpSpPr/>
          <p:nvPr/>
        </p:nvGrpSpPr>
        <p:grpSpPr>
          <a:xfrm>
            <a:off x="916458" y="1019750"/>
            <a:ext cx="214624" cy="214624"/>
            <a:chOff x="2594050" y="1631825"/>
            <a:chExt cx="439625" cy="439625"/>
          </a:xfrm>
        </p:grpSpPr>
        <p:sp>
          <p:nvSpPr>
            <p:cNvPr id="135" name="Shape 135"/>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 name="TextBox 8"/>
          <p:cNvSpPr txBox="1"/>
          <p:nvPr/>
        </p:nvSpPr>
        <p:spPr>
          <a:xfrm>
            <a:off x="-47660" y="4898614"/>
            <a:ext cx="4137671" cy="307777"/>
          </a:xfrm>
          <a:prstGeom prst="rect">
            <a:avLst/>
          </a:prstGeom>
          <a:noFill/>
        </p:spPr>
        <p:txBody>
          <a:bodyPr wrap="none" rtlCol="0">
            <a:spAutoFit/>
          </a:bodyPr>
          <a:lstStyle/>
          <a:p>
            <a:r>
              <a:rPr lang="en-US" dirty="0"/>
              <a:t>© 2022 The Regents of the University of Michigan</a:t>
            </a:r>
          </a:p>
        </p:txBody>
      </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783</Words>
  <Application>Microsoft Office PowerPoint</Application>
  <PresentationFormat>On-screen Show (16:9)</PresentationFormat>
  <Paragraphs>99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Quattrocento Sans</vt:lpstr>
      <vt:lpstr>Comic Sans MS</vt:lpstr>
      <vt:lpstr>Arial</vt:lpstr>
      <vt:lpstr>Lora</vt:lpstr>
      <vt:lpstr>Viola template</vt:lpstr>
      <vt:lpstr>Adolescent Development</vt:lpstr>
      <vt:lpstr>  Adolescence </vt:lpstr>
      <vt:lpstr>When does it happen?</vt:lpstr>
      <vt:lpstr>  What makes adolescence a unique stage of life? </vt:lpstr>
      <vt:lpstr>  What are important environments for adolescent development? </vt:lpstr>
      <vt:lpstr>  Why is adolescence a time when some people make bad health decisions? </vt:lpstr>
      <vt:lpstr>References</vt:lpstr>
      <vt:lpstr>Image Citations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Development</dc:title>
  <dc:creator>Odom, Raven</dc:creator>
  <cp:lastModifiedBy>School of Public Health</cp:lastModifiedBy>
  <cp:revision>11</cp:revision>
  <dcterms:modified xsi:type="dcterms:W3CDTF">2022-03-24T18:31:39Z</dcterms:modified>
</cp:coreProperties>
</file>