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2"/>
  </p:sldMasterIdLst>
  <p:notesMasterIdLst>
    <p:notesMasterId r:id="rId9"/>
  </p:notesMasterIdLst>
  <p:handoutMasterIdLst>
    <p:handoutMasterId r:id="rId10"/>
  </p:handoutMasterIdLst>
  <p:sldIdLst>
    <p:sldId id="256" r:id="rId3"/>
    <p:sldId id="257" r:id="rId4"/>
    <p:sldId id="261"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236" autoAdjust="0"/>
  </p:normalViewPr>
  <p:slideViewPr>
    <p:cSldViewPr snapToGrid="0" showGuides="1">
      <p:cViewPr varScale="1">
        <p:scale>
          <a:sx n="97" d="100"/>
          <a:sy n="97" d="100"/>
        </p:scale>
        <p:origin x="1056" y="78"/>
      </p:cViewPr>
      <p:guideLst>
        <p:guide orient="horz" pos="2160"/>
        <p:guide pos="3840"/>
      </p:guideLst>
    </p:cSldViewPr>
  </p:slideViewPr>
  <p:notesTextViewPr>
    <p:cViewPr>
      <p:scale>
        <a:sx n="3" d="2"/>
        <a:sy n="3" d="2"/>
      </p:scale>
      <p:origin x="0" y="0"/>
    </p:cViewPr>
  </p:notesTextViewPr>
  <p:notesViewPr>
    <p:cSldViewPr snapToGrid="0" showGuides="1">
      <p:cViewPr varScale="1">
        <p:scale>
          <a:sx n="91" d="100"/>
          <a:sy n="91" d="100"/>
        </p:scale>
        <p:origin x="375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b="1" dirty="0"/>
              <a:t>1890 Family Structure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9B5-402F-ACA3-81AEF4F6DB1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9B5-402F-ACA3-81AEF4F6DB18}"/>
              </c:ext>
            </c:extLst>
          </c:dPt>
          <c:val>
            <c:numRef>
              <c:f>Sheet1!$A$1:$B$1</c:f>
              <c:numCache>
                <c:formatCode>General</c:formatCode>
                <c:ptCount val="2"/>
                <c:pt idx="0">
                  <c:v>80</c:v>
                </c:pt>
                <c:pt idx="1">
                  <c:v>20</c:v>
                </c:pt>
              </c:numCache>
            </c:numRef>
          </c:val>
          <c:extLst>
            <c:ext xmlns:c16="http://schemas.microsoft.com/office/drawing/2014/chart" uri="{C3380CC4-5D6E-409C-BE32-E72D297353CC}">
              <c16:uniqueId val="{00000004-89B5-402F-ACA3-81AEF4F6DB1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400" b="1" i="0" dirty="0"/>
              <a:t>2015 Family</a:t>
            </a:r>
            <a:r>
              <a:rPr lang="en-US" sz="2400" b="1" i="0" baseline="0" dirty="0"/>
              <a:t> Structure</a:t>
            </a:r>
            <a:endParaRPr lang="en-US" sz="2400" b="1" i="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CF8-4E15-BB1C-DD343691125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CF8-4E15-BB1C-DD3436911259}"/>
              </c:ext>
            </c:extLst>
          </c:dPt>
          <c:val>
            <c:numRef>
              <c:f>Sheet1!$A$2:$B$2</c:f>
              <c:numCache>
                <c:formatCode>General</c:formatCode>
                <c:ptCount val="2"/>
                <c:pt idx="0">
                  <c:v>34</c:v>
                </c:pt>
                <c:pt idx="1">
                  <c:v>66</c:v>
                </c:pt>
              </c:numCache>
            </c:numRef>
          </c:val>
          <c:extLst>
            <c:ext xmlns:c16="http://schemas.microsoft.com/office/drawing/2014/chart" uri="{C3380CC4-5D6E-409C-BE32-E72D297353CC}">
              <c16:uniqueId val="{00000004-9CF8-4E15-BB1C-DD343691125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07B8596-2424-4EE1-B7D4-EE0B5EFA943D}" type="datetimeFigureOut">
              <a:rPr lang="en-US" smtClean="0"/>
              <a:t>3/24/2022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 2022 The Regents of the University of Michigan</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BB3DF5-E5B6-4B45-B21A-9494872ABC5B}" type="slidenum">
              <a:rPr lang="en-US" smtClean="0"/>
              <a:t>‹#›</a:t>
            </a:fld>
            <a:endParaRPr lang="en-US"/>
          </a:p>
        </p:txBody>
      </p:sp>
    </p:spTree>
    <p:extLst>
      <p:ext uri="{BB962C8B-B14F-4D97-AF65-F5344CB8AC3E}">
        <p14:creationId xmlns:p14="http://schemas.microsoft.com/office/powerpoint/2010/main" val="306731978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862F0-8E30-41EF-92AD-D5FFFDA34703}" type="datetimeFigureOut">
              <a:rPr lang="en-US" smtClean="0"/>
              <a:t>3/24/2022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 2022 The Regents of the University of Michigan</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4C9593-C317-445E-8EA1-13B264B0B555}" type="slidenum">
              <a:rPr lang="en-US" smtClean="0"/>
              <a:t>‹#›</a:t>
            </a:fld>
            <a:endParaRPr lang="en-US"/>
          </a:p>
        </p:txBody>
      </p:sp>
    </p:spTree>
    <p:extLst>
      <p:ext uri="{BB962C8B-B14F-4D97-AF65-F5344CB8AC3E}">
        <p14:creationId xmlns:p14="http://schemas.microsoft.com/office/powerpoint/2010/main" val="86666708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54113"/>
            <a:ext cx="5486400" cy="3086100"/>
          </a:xfrm>
        </p:spPr>
      </p:sp>
      <p:sp>
        <p:nvSpPr>
          <p:cNvPr id="3" name="Notes Placeholder 2"/>
          <p:cNvSpPr>
            <a:spLocks noGrp="1"/>
          </p:cNvSpPr>
          <p:nvPr>
            <p:ph type="body" idx="1"/>
          </p:nvPr>
        </p:nvSpPr>
        <p:spPr>
          <a:xfrm>
            <a:off x="685800" y="4400549"/>
            <a:ext cx="5486400" cy="4175891"/>
          </a:xfrm>
        </p:spPr>
        <p:txBody>
          <a:bodyPr/>
          <a:lstStyle/>
          <a:p>
            <a:pPr algn="ctr" eaLnBrk="1" hangingPunct="1">
              <a:spcBef>
                <a:spcPct val="0"/>
              </a:spcBef>
            </a:pPr>
            <a:r>
              <a:rPr lang="en-US" altLang="en-US" sz="2400" b="1" u="sng" dirty="0" smtClean="0">
                <a:latin typeface="Arial" panose="020B0604020202020204" pitchFamily="34" charset="0"/>
                <a:cs typeface="Arial" panose="020B0604020202020204" pitchFamily="34" charset="0"/>
              </a:rPr>
              <a:t>Facilitator Script</a:t>
            </a:r>
            <a:r>
              <a:rPr lang="en-US" altLang="en-US" sz="2400" u="sng" dirty="0" smtClean="0">
                <a:latin typeface="Arial" panose="020B0604020202020204" pitchFamily="34" charset="0"/>
                <a:cs typeface="Arial" panose="020B0604020202020204" pitchFamily="34" charset="0"/>
              </a:rPr>
              <a:t> </a:t>
            </a:r>
            <a:r>
              <a:rPr lang="en-US" altLang="en-US" sz="2400" dirty="0" smtClean="0">
                <a:latin typeface="Arial" panose="020B0604020202020204" pitchFamily="34" charset="0"/>
                <a:cs typeface="Arial" panose="020B0604020202020204" pitchFamily="34" charset="0"/>
              </a:rPr>
              <a:t> </a:t>
            </a:r>
          </a:p>
          <a:p>
            <a:pPr algn="ctr" eaLnBrk="1" hangingPunct="1">
              <a:spcBef>
                <a:spcPct val="0"/>
              </a:spcBef>
            </a:pPr>
            <a:r>
              <a:rPr lang="en-US" altLang="en-US" i="1" dirty="0" smtClean="0">
                <a:latin typeface="Arial" panose="020B0604020202020204" pitchFamily="34" charset="0"/>
                <a:cs typeface="Arial" panose="020B0604020202020204" pitchFamily="34" charset="0"/>
              </a:rPr>
              <a:t>(Read the text in the boxes as you go through the PowerPoint slides)</a:t>
            </a:r>
            <a:endParaRPr lang="en-US" altLang="en-US" i="1" u="sng" dirty="0" smtClean="0">
              <a:latin typeface="Arial" panose="020B0604020202020204" pitchFamily="34" charset="0"/>
              <a:cs typeface="Arial" panose="020B0604020202020204" pitchFamily="34" charset="0"/>
            </a:endParaRPr>
          </a:p>
          <a:p>
            <a:pPr eaLnBrk="1" hangingPunct="1">
              <a:spcBef>
                <a:spcPct val="0"/>
              </a:spcBef>
            </a:pPr>
            <a:endParaRPr lang="en-US" altLang="en-US" sz="1400" b="1" u="sng" dirty="0" smtClean="0">
              <a:latin typeface="Arial" panose="020B0604020202020204" pitchFamily="34" charset="0"/>
              <a:cs typeface="Arial" panose="020B0604020202020204" pitchFamily="34" charset="0"/>
            </a:endParaRPr>
          </a:p>
          <a:p>
            <a:pPr eaLnBrk="1" hangingPunct="1">
              <a:spcBef>
                <a:spcPct val="0"/>
              </a:spcBef>
            </a:pPr>
            <a:r>
              <a:rPr lang="en-US" altLang="en-US" sz="1400" dirty="0" smtClean="0">
                <a:latin typeface="Arial" panose="020B0604020202020204" pitchFamily="34" charset="0"/>
                <a:cs typeface="Arial" panose="020B0604020202020204" pitchFamily="34" charset="0"/>
              </a:rPr>
              <a:t>African American culture represents a distinct ethnic and racial experience that is unique for a number of reasons.  </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dirty="0" smtClean="0">
                <a:latin typeface="Arial" panose="020B0604020202020204" pitchFamily="34" charset="0"/>
                <a:cs typeface="Arial" panose="020B0604020202020204" pitchFamily="34" charset="0"/>
              </a:rPr>
              <a:t>For example, our African legacy, the experiences of slavery, racism and discrimination all combine to influence who we are today. Even with these common experiences, there are a lot of differences among African American families in this society.</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dirty="0" smtClean="0">
                <a:latin typeface="Arial" panose="020B0604020202020204" pitchFamily="34" charset="0"/>
                <a:cs typeface="Arial" panose="020B0604020202020204" pitchFamily="34" charset="0"/>
              </a:rPr>
              <a:t>Today, we are going to discuss the history and present the state of African American families.</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dirty="0" smtClean="0">
                <a:latin typeface="Arial" panose="020B0604020202020204" pitchFamily="34" charset="0"/>
                <a:cs typeface="Arial" panose="020B0604020202020204" pitchFamily="34" charset="0"/>
              </a:rPr>
              <a:t>I want everyone to take a moment to think about African American families.</a:t>
            </a:r>
          </a:p>
          <a:p>
            <a:pPr eaLnBrk="1" hangingPunct="1">
              <a:spcBef>
                <a:spcPct val="0"/>
              </a:spcBef>
            </a:pPr>
            <a:endParaRPr lang="en-US" altLang="en-US" sz="1400" b="1" dirty="0" smtClean="0">
              <a:latin typeface="Arial" panose="020B0604020202020204" pitchFamily="34" charset="0"/>
              <a:cs typeface="Arial" panose="020B0604020202020204" pitchFamily="34" charset="0"/>
            </a:endParaRPr>
          </a:p>
          <a:p>
            <a:pPr eaLnBrk="1" hangingPunct="1">
              <a:spcBef>
                <a:spcPct val="0"/>
              </a:spcBef>
            </a:pPr>
            <a:r>
              <a:rPr lang="en-US" altLang="en-US" sz="1400" b="1" dirty="0" smtClean="0">
                <a:latin typeface="Arial" panose="020B0604020202020204" pitchFamily="34" charset="0"/>
                <a:cs typeface="Arial" panose="020B0604020202020204" pitchFamily="34" charset="0"/>
              </a:rPr>
              <a:t>(CLICK MOUSE)</a:t>
            </a:r>
          </a:p>
          <a:p>
            <a:endParaRPr lang="en-US" dirty="0"/>
          </a:p>
        </p:txBody>
      </p:sp>
      <p:sp>
        <p:nvSpPr>
          <p:cNvPr id="5" name="Rectangle 4"/>
          <p:cNvSpPr/>
          <p:nvPr/>
        </p:nvSpPr>
        <p:spPr>
          <a:xfrm>
            <a:off x="685800" y="4400550"/>
            <a:ext cx="5486400" cy="4175889"/>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0"/>
          </p:nvPr>
        </p:nvSpPr>
        <p:spPr/>
        <p:txBody>
          <a:bodyPr/>
          <a:lstStyle/>
          <a:p>
            <a:fld id="{FC4C9593-C317-445E-8EA1-13B264B0B555}" type="slidenum">
              <a:rPr lang="en-US" smtClean="0">
                <a:latin typeface="Arial" panose="020B0604020202020204" pitchFamily="34" charset="0"/>
                <a:cs typeface="Arial" panose="020B0604020202020204" pitchFamily="34" charset="0"/>
              </a:rPr>
              <a:t>1</a:t>
            </a:fld>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3131919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ln>
            <a:solidFill>
              <a:schemeClr val="tx1"/>
            </a:solidFill>
          </a:ln>
        </p:spPr>
        <p:txBody>
          <a:bodyPr/>
          <a:lstStyle/>
          <a:p>
            <a:pPr eaLnBrk="1" hangingPunct="1">
              <a:spcBef>
                <a:spcPct val="0"/>
              </a:spcBef>
            </a:pPr>
            <a:r>
              <a:rPr lang="en-US" altLang="en-US" sz="1400" dirty="0" smtClean="0">
                <a:latin typeface="Arial" panose="020B0604020202020204" pitchFamily="34" charset="0"/>
                <a:cs typeface="Arial" panose="020B0604020202020204" pitchFamily="34" charset="0"/>
              </a:rPr>
              <a:t>Young men, give me some words to describe the family?</a:t>
            </a:r>
          </a:p>
          <a:p>
            <a:pPr eaLnBrk="1" hangingPunct="1">
              <a:spcBef>
                <a:spcPct val="0"/>
              </a:spcBef>
            </a:pPr>
            <a:r>
              <a:rPr lang="en-US" altLang="en-US" sz="1400" dirty="0" smtClean="0">
                <a:latin typeface="Arial" panose="020B0604020202020204" pitchFamily="34" charset="0"/>
                <a:cs typeface="Arial" panose="020B0604020202020204" pitchFamily="34" charset="0"/>
              </a:rPr>
              <a:t>Fathers, what are some of the benefits of family?</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b="1" dirty="0" smtClean="0">
                <a:latin typeface="Arial" panose="020B0604020202020204" pitchFamily="34" charset="0"/>
                <a:cs typeface="Arial" panose="020B0604020202020204" pitchFamily="34" charset="0"/>
              </a:rPr>
              <a:t>(PRAISE ANSWERS)</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dirty="0" smtClean="0">
                <a:latin typeface="Arial" panose="020B0604020202020204" pitchFamily="34" charset="0"/>
                <a:cs typeface="Arial" panose="020B0604020202020204" pitchFamily="34" charset="0"/>
              </a:rPr>
              <a:t>There is no such thing as an “African American family”. There is a tendency in this country for a lot of people to think that all Black people are alike. When they do this, they often use stereotypes to define what African American families are like. </a:t>
            </a:r>
            <a:r>
              <a:rPr lang="en-US" altLang="en-US" sz="1400" b="1" dirty="0" smtClean="0">
                <a:latin typeface="Arial" panose="020B0604020202020204" pitchFamily="34" charset="0"/>
                <a:cs typeface="Arial" panose="020B0604020202020204" pitchFamily="34" charset="0"/>
              </a:rPr>
              <a:t>(ASK A SON TO HELP YOU DEFINE STEREOTYPES). </a:t>
            </a:r>
            <a:r>
              <a:rPr lang="en-US" altLang="en-US" sz="1400" dirty="0" smtClean="0">
                <a:latin typeface="Arial" panose="020B0604020202020204" pitchFamily="34" charset="0"/>
                <a:cs typeface="Arial" panose="020B0604020202020204" pitchFamily="34" charset="0"/>
              </a:rPr>
              <a:t>But there are a lot of differences in values, characteristics, and life styles based on religious background, age, education, where people live, marital status, and a number of other experiences that families have. </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b="1" dirty="0" smtClean="0">
                <a:latin typeface="Arial" panose="020B0604020202020204" pitchFamily="34" charset="0"/>
                <a:cs typeface="Arial" panose="020B0604020202020204" pitchFamily="34" charset="0"/>
              </a:rPr>
              <a:t>(CLICK MOUSE)</a:t>
            </a:r>
          </a:p>
          <a:p>
            <a:endParaRPr lang="en-US" dirty="0"/>
          </a:p>
        </p:txBody>
      </p:sp>
      <p:sp>
        <p:nvSpPr>
          <p:cNvPr id="5" name="Slide Number Placeholder 4"/>
          <p:cNvSpPr>
            <a:spLocks noGrp="1"/>
          </p:cNvSpPr>
          <p:nvPr>
            <p:ph type="sldNum" sz="quarter" idx="10"/>
          </p:nvPr>
        </p:nvSpPr>
        <p:spPr/>
        <p:txBody>
          <a:bodyPr/>
          <a:lstStyle/>
          <a:p>
            <a:fld id="{FC4C9593-C317-445E-8EA1-13B264B0B555}" type="slidenum">
              <a:rPr lang="en-US" smtClean="0">
                <a:latin typeface="Arial" panose="020B0604020202020204" pitchFamily="34" charset="0"/>
                <a:cs typeface="Arial" panose="020B0604020202020204" pitchFamily="34" charset="0"/>
              </a:rPr>
              <a:t>2</a:t>
            </a:fld>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648604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ln>
            <a:solidFill>
              <a:schemeClr val="tx1"/>
            </a:solidFill>
          </a:ln>
        </p:spPr>
        <p:txBody>
          <a:bodyPr/>
          <a:lstStyle/>
          <a:p>
            <a:pPr eaLnBrk="1" hangingPunct="1">
              <a:spcBef>
                <a:spcPct val="0"/>
              </a:spcBef>
            </a:pPr>
            <a:r>
              <a:rPr lang="en-US" altLang="en-US" sz="1400" dirty="0" smtClean="0">
                <a:latin typeface="Arial" panose="020B0604020202020204" pitchFamily="34" charset="0"/>
                <a:cs typeface="Arial" panose="020B0604020202020204" pitchFamily="34" charset="0"/>
              </a:rPr>
              <a:t>What all this means is that there are different types of African American families. The Fathers and Sons Program only involves one type of family.</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dirty="0" smtClean="0">
                <a:latin typeface="Arial" panose="020B0604020202020204" pitchFamily="34" charset="0"/>
                <a:cs typeface="Arial" panose="020B0604020202020204" pitchFamily="34" charset="0"/>
              </a:rPr>
              <a:t>Can anyone tell me what type of family that is?</a:t>
            </a:r>
          </a:p>
          <a:p>
            <a:pPr eaLnBrk="1" hangingPunct="1">
              <a:spcBef>
                <a:spcPct val="0"/>
              </a:spcBef>
            </a:pPr>
            <a:r>
              <a:rPr lang="en-US" altLang="en-US" sz="1400" dirty="0" smtClean="0">
                <a:latin typeface="Arial" panose="020B0604020202020204" pitchFamily="34" charset="0"/>
                <a:cs typeface="Arial" panose="020B0604020202020204" pitchFamily="34" charset="0"/>
              </a:rPr>
              <a:t>(Hint: something everyone in the room has in common)</a:t>
            </a:r>
          </a:p>
          <a:p>
            <a:pPr eaLnBrk="1" hangingPunct="1">
              <a:spcBef>
                <a:spcPct val="0"/>
              </a:spcBef>
            </a:pPr>
            <a:r>
              <a:rPr lang="en-US" altLang="en-US" sz="1400" b="1" dirty="0" smtClean="0">
                <a:latin typeface="Arial" panose="020B0604020202020204" pitchFamily="34" charset="0"/>
                <a:cs typeface="Arial" panose="020B0604020202020204" pitchFamily="34" charset="0"/>
              </a:rPr>
              <a:t>(WAIT FOR ANSWERS)</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dirty="0" smtClean="0">
                <a:latin typeface="Arial" panose="020B0604020202020204" pitchFamily="34" charset="0"/>
                <a:cs typeface="Arial" panose="020B0604020202020204" pitchFamily="34" charset="0"/>
              </a:rPr>
              <a:t>African American families are diverse in nature. Historically, African Americans have valued marriage and favored the traditional two-parent family.  </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b="1" dirty="0" smtClean="0">
                <a:latin typeface="Arial" panose="020B0604020202020204" pitchFamily="34" charset="0"/>
                <a:cs typeface="Arial" panose="020B0604020202020204" pitchFamily="34" charset="0"/>
              </a:rPr>
              <a:t>(CLICK MOUSE)</a:t>
            </a:r>
          </a:p>
          <a:p>
            <a:endParaRPr lang="en-US" dirty="0"/>
          </a:p>
        </p:txBody>
      </p:sp>
      <p:sp>
        <p:nvSpPr>
          <p:cNvPr id="5" name="Slide Number Placeholder 4"/>
          <p:cNvSpPr>
            <a:spLocks noGrp="1"/>
          </p:cNvSpPr>
          <p:nvPr>
            <p:ph type="sldNum" sz="quarter" idx="10"/>
          </p:nvPr>
        </p:nvSpPr>
        <p:spPr/>
        <p:txBody>
          <a:bodyPr/>
          <a:lstStyle/>
          <a:p>
            <a:fld id="{FC4C9593-C317-445E-8EA1-13B264B0B555}" type="slidenum">
              <a:rPr lang="en-US" smtClean="0">
                <a:latin typeface="Arial" panose="020B0604020202020204" pitchFamily="34" charset="0"/>
                <a:cs typeface="Arial" panose="020B0604020202020204" pitchFamily="34" charset="0"/>
              </a:rPr>
              <a:t>3</a:t>
            </a:fld>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1883012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ln>
            <a:solidFill>
              <a:schemeClr val="tx1"/>
            </a:solidFill>
          </a:ln>
        </p:spPr>
        <p:txBody>
          <a:bodyPr/>
          <a:lstStyle/>
          <a:p>
            <a:pPr eaLnBrk="1" hangingPunct="1">
              <a:spcBef>
                <a:spcPct val="0"/>
              </a:spcBef>
            </a:pPr>
            <a:r>
              <a:rPr lang="en-US" altLang="en-US" sz="1400" b="0" dirty="0" smtClean="0">
                <a:latin typeface="Arial" panose="020B0604020202020204" pitchFamily="34" charset="0"/>
                <a:cs typeface="Arial" panose="020B0604020202020204" pitchFamily="34" charset="0"/>
              </a:rPr>
              <a:t>In 1890, 80% of African American families were headed by two parent households even though many had started life in forced family separation from slavery.</a:t>
            </a:r>
            <a:r>
              <a:rPr lang="en-US" altLang="en-US" sz="1400" b="0" baseline="30000" dirty="0" smtClean="0">
                <a:latin typeface="Arial" panose="020B0604020202020204" pitchFamily="34" charset="0"/>
                <a:cs typeface="Arial" panose="020B0604020202020204" pitchFamily="34" charset="0"/>
              </a:rPr>
              <a:t>1</a:t>
            </a:r>
            <a:endParaRPr lang="en-US" altLang="en-US" sz="1400" b="0" dirty="0" smtClean="0">
              <a:latin typeface="Arial" panose="020B0604020202020204" pitchFamily="34" charset="0"/>
              <a:cs typeface="Arial" panose="020B0604020202020204" pitchFamily="34" charset="0"/>
            </a:endParaRPr>
          </a:p>
          <a:p>
            <a:pPr eaLnBrk="1" hangingPunct="1">
              <a:spcBef>
                <a:spcPct val="0"/>
              </a:spcBef>
            </a:pPr>
            <a:endParaRPr lang="en-US" altLang="en-US" sz="1400" b="0" dirty="0" smtClean="0">
              <a:latin typeface="Arial" panose="020B0604020202020204" pitchFamily="34" charset="0"/>
              <a:cs typeface="Arial" panose="020B0604020202020204" pitchFamily="34" charset="0"/>
            </a:endParaRPr>
          </a:p>
          <a:p>
            <a:pPr eaLnBrk="1" hangingPunct="1">
              <a:spcBef>
                <a:spcPct val="0"/>
              </a:spcBef>
            </a:pPr>
            <a:r>
              <a:rPr lang="en-US" altLang="en-US" sz="1400" b="0" dirty="0" smtClean="0">
                <a:latin typeface="Arial" panose="020B0604020202020204" pitchFamily="34" charset="0"/>
                <a:cs typeface="Arial" panose="020B0604020202020204" pitchFamily="34" charset="0"/>
              </a:rPr>
              <a:t>Which color represents the 80% on the top picture?</a:t>
            </a:r>
          </a:p>
          <a:p>
            <a:pPr eaLnBrk="1" hangingPunct="1">
              <a:spcBef>
                <a:spcPct val="0"/>
              </a:spcBef>
            </a:pPr>
            <a:endParaRPr lang="en-US" altLang="en-US" sz="1400" b="0" dirty="0" smtClean="0">
              <a:latin typeface="Arial" panose="020B0604020202020204" pitchFamily="34" charset="0"/>
              <a:cs typeface="Arial" panose="020B0604020202020204" pitchFamily="34" charset="0"/>
            </a:endParaRPr>
          </a:p>
          <a:p>
            <a:pPr eaLnBrk="1" hangingPunct="1">
              <a:spcBef>
                <a:spcPct val="0"/>
              </a:spcBef>
            </a:pPr>
            <a:r>
              <a:rPr lang="en-US" altLang="en-US" sz="1400" b="0" dirty="0" smtClean="0">
                <a:latin typeface="Arial" panose="020B0604020202020204" pitchFamily="34" charset="0"/>
                <a:cs typeface="Arial" panose="020B0604020202020204" pitchFamily="34" charset="0"/>
              </a:rPr>
              <a:t>In 2015,</a:t>
            </a:r>
            <a:r>
              <a:rPr lang="en-US" altLang="en-US" sz="1400" b="0" baseline="0" dirty="0" smtClean="0">
                <a:latin typeface="Arial" panose="020B0604020202020204" pitchFamily="34" charset="0"/>
                <a:cs typeface="Arial" panose="020B0604020202020204" pitchFamily="34" charset="0"/>
              </a:rPr>
              <a:t> </a:t>
            </a:r>
            <a:r>
              <a:rPr lang="en-US" altLang="en-US" sz="1400" b="0" dirty="0" smtClean="0">
                <a:latin typeface="Arial" panose="020B0604020202020204" pitchFamily="34" charset="0"/>
                <a:cs typeface="Arial" panose="020B0604020202020204" pitchFamily="34" charset="0"/>
              </a:rPr>
              <a:t>only 34% are married.</a:t>
            </a:r>
            <a:r>
              <a:rPr lang="en-US" altLang="en-US" sz="1400" b="0" baseline="30000" dirty="0" smtClean="0">
                <a:latin typeface="Arial" panose="020B0604020202020204" pitchFamily="34" charset="0"/>
                <a:cs typeface="Arial" panose="020B0604020202020204" pitchFamily="34" charset="0"/>
              </a:rPr>
              <a:t>1</a:t>
            </a:r>
            <a:r>
              <a:rPr lang="en-US" altLang="en-US" sz="1400" b="0" dirty="0" smtClean="0">
                <a:latin typeface="Arial" panose="020B0604020202020204" pitchFamily="34" charset="0"/>
                <a:cs typeface="Arial" panose="020B0604020202020204" pitchFamily="34" charset="0"/>
              </a:rPr>
              <a:t> </a:t>
            </a:r>
          </a:p>
          <a:p>
            <a:pPr eaLnBrk="1" hangingPunct="1">
              <a:spcBef>
                <a:spcPct val="0"/>
              </a:spcBef>
            </a:pPr>
            <a:endParaRPr lang="en-US" altLang="en-US" sz="1400" b="0" dirty="0" smtClean="0">
              <a:latin typeface="Arial" panose="020B0604020202020204" pitchFamily="34" charset="0"/>
              <a:cs typeface="Arial" panose="020B0604020202020204" pitchFamily="34" charset="0"/>
            </a:endParaRPr>
          </a:p>
          <a:p>
            <a:pPr eaLnBrk="1" hangingPunct="1">
              <a:spcBef>
                <a:spcPct val="0"/>
              </a:spcBef>
            </a:pPr>
            <a:r>
              <a:rPr lang="en-US" altLang="en-US" sz="1400" b="1" dirty="0" smtClean="0">
                <a:latin typeface="Arial" panose="020B0604020202020204" pitchFamily="34" charset="0"/>
                <a:cs typeface="Arial" panose="020B0604020202020204" pitchFamily="34" charset="0"/>
              </a:rPr>
              <a:t>(CLICK MOUSE)</a:t>
            </a:r>
          </a:p>
          <a:p>
            <a:pPr eaLnBrk="1" hangingPunct="1">
              <a:spcBef>
                <a:spcPct val="0"/>
              </a:spcBef>
            </a:pPr>
            <a:endParaRPr lang="en-US" dirty="0" smtClean="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0"/>
          </p:nvPr>
        </p:nvSpPr>
        <p:spPr/>
        <p:txBody>
          <a:bodyPr/>
          <a:lstStyle/>
          <a:p>
            <a:fld id="{FC4C9593-C317-445E-8EA1-13B264B0B555}" type="slidenum">
              <a:rPr lang="en-US" smtClean="0">
                <a:latin typeface="Arial" panose="020B0604020202020204" pitchFamily="34" charset="0"/>
                <a:cs typeface="Arial" panose="020B0604020202020204" pitchFamily="34" charset="0"/>
              </a:rPr>
              <a:t>4</a:t>
            </a:fld>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2229007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ln>
            <a:solidFill>
              <a:schemeClr val="tx1"/>
            </a:solidFill>
          </a:ln>
        </p:spPr>
        <p:txBody>
          <a:bodyPr/>
          <a:lstStyle/>
          <a:p>
            <a:pPr eaLnBrk="1" hangingPunct="1">
              <a:spcBef>
                <a:spcPct val="0"/>
              </a:spcBef>
            </a:pPr>
            <a:r>
              <a:rPr lang="en-US" altLang="en-US" dirty="0" smtClean="0">
                <a:latin typeface="Arial" panose="020B0604020202020204" pitchFamily="34" charset="0"/>
                <a:cs typeface="Arial" panose="020B0604020202020204" pitchFamily="34" charset="0"/>
              </a:rPr>
              <a:t>We know that many families today face challenges in raising and providing for their children. During this program we are going to talk about ways to make some of these challenges easier for both fathers and sons who may face special challenges because they don’t live together. So let’s just take a little time tonight to name some of the strengths of African American families that we might be able to build on as you go through the program.</a:t>
            </a:r>
          </a:p>
          <a:p>
            <a:pPr eaLnBrk="1" hangingPunct="1">
              <a:spcBef>
                <a:spcPct val="0"/>
              </a:spcBef>
            </a:pPr>
            <a:endParaRPr lang="en-US" altLang="en-US" b="1" dirty="0" smtClean="0">
              <a:latin typeface="Arial" panose="020B0604020202020204" pitchFamily="34" charset="0"/>
              <a:cs typeface="Arial" panose="020B0604020202020204" pitchFamily="34" charset="0"/>
            </a:endParaRPr>
          </a:p>
          <a:p>
            <a:pPr eaLnBrk="1" hangingPunct="1">
              <a:spcBef>
                <a:spcPct val="0"/>
              </a:spcBef>
            </a:pPr>
            <a:r>
              <a:rPr lang="en-US" altLang="en-US" b="1" dirty="0" smtClean="0">
                <a:latin typeface="Arial" panose="020B0604020202020204" pitchFamily="34" charset="0"/>
                <a:cs typeface="Arial" panose="020B0604020202020204" pitchFamily="34" charset="0"/>
              </a:rPr>
              <a:t>What are some strengths?</a:t>
            </a:r>
          </a:p>
          <a:p>
            <a:pPr eaLnBrk="1" hangingPunct="1">
              <a:spcBef>
                <a:spcPct val="0"/>
              </a:spcBef>
            </a:pPr>
            <a:r>
              <a:rPr lang="en-US" altLang="en-US" b="1" dirty="0" smtClean="0">
                <a:latin typeface="Arial" panose="020B0604020202020204" pitchFamily="34" charset="0"/>
                <a:cs typeface="Arial" panose="020B0604020202020204" pitchFamily="34" charset="0"/>
              </a:rPr>
              <a:t> </a:t>
            </a:r>
          </a:p>
          <a:p>
            <a:pPr eaLnBrk="1" hangingPunct="1">
              <a:spcBef>
                <a:spcPct val="0"/>
              </a:spcBef>
            </a:pPr>
            <a:r>
              <a:rPr lang="en-US" altLang="en-US" b="1" u="sng" dirty="0" smtClean="0">
                <a:latin typeface="Arial" panose="020B0604020202020204" pitchFamily="34" charset="0"/>
                <a:cs typeface="Arial" panose="020B0604020202020204" pitchFamily="34" charset="0"/>
              </a:rPr>
              <a:t>(NOTE: FOCUS ON THESE ANSWERS)</a:t>
            </a:r>
            <a:r>
              <a:rPr lang="en-US" altLang="en-US" b="1" u="sng" baseline="30000" dirty="0" smtClean="0">
                <a:latin typeface="Arial" panose="020B0604020202020204" pitchFamily="34" charset="0"/>
                <a:cs typeface="Arial" panose="020B0604020202020204" pitchFamily="34" charset="0"/>
              </a:rPr>
              <a:t>3</a:t>
            </a:r>
            <a:endParaRPr lang="en-US" altLang="en-US" b="1" u="sng" dirty="0" smtClean="0">
              <a:latin typeface="Arial" panose="020B0604020202020204" pitchFamily="34" charset="0"/>
              <a:cs typeface="Arial" panose="020B0604020202020204" pitchFamily="34" charset="0"/>
            </a:endParaRPr>
          </a:p>
          <a:p>
            <a:pPr eaLnBrk="1" hangingPunct="1">
              <a:spcBef>
                <a:spcPct val="0"/>
              </a:spcBef>
            </a:pPr>
            <a:r>
              <a:rPr lang="en-US" altLang="en-US" dirty="0" smtClean="0">
                <a:latin typeface="Arial" panose="020B0604020202020204" pitchFamily="34" charset="0"/>
                <a:cs typeface="Arial" panose="020B0604020202020204" pitchFamily="34" charset="0"/>
              </a:rPr>
              <a:t>-Religious beliefs can provide guidance in life</a:t>
            </a:r>
          </a:p>
          <a:p>
            <a:pPr eaLnBrk="1" hangingPunct="1">
              <a:spcBef>
                <a:spcPct val="0"/>
              </a:spcBef>
            </a:pPr>
            <a:r>
              <a:rPr lang="en-US" altLang="en-US" dirty="0" smtClean="0">
                <a:latin typeface="Arial" panose="020B0604020202020204" pitchFamily="34" charset="0"/>
                <a:cs typeface="Arial" panose="020B0604020202020204" pitchFamily="34" charset="0"/>
              </a:rPr>
              <a:t>-The belief in the value of education as a </a:t>
            </a:r>
            <a:r>
              <a:rPr lang="en-US" altLang="en-US" dirty="0" err="1" smtClean="0">
                <a:latin typeface="Arial" panose="020B0604020202020204" pitchFamily="34" charset="0"/>
                <a:cs typeface="Arial" panose="020B0604020202020204" pitchFamily="34" charset="0"/>
              </a:rPr>
              <a:t>a</a:t>
            </a:r>
            <a:r>
              <a:rPr lang="en-US" altLang="en-US" dirty="0" smtClean="0">
                <a:latin typeface="Arial" panose="020B0604020202020204" pitchFamily="34" charset="0"/>
                <a:cs typeface="Arial" panose="020B0604020202020204" pitchFamily="34" charset="0"/>
              </a:rPr>
              <a:t> way to a    </a:t>
            </a:r>
          </a:p>
          <a:p>
            <a:pPr eaLnBrk="1" hangingPunct="1">
              <a:spcBef>
                <a:spcPct val="0"/>
              </a:spcBef>
            </a:pPr>
            <a:r>
              <a:rPr lang="en-US" altLang="en-US" dirty="0" smtClean="0">
                <a:latin typeface="Arial" panose="020B0604020202020204" pitchFamily="34" charset="0"/>
                <a:cs typeface="Arial" panose="020B0604020202020204" pitchFamily="34" charset="0"/>
              </a:rPr>
              <a:t>  better future</a:t>
            </a:r>
          </a:p>
          <a:p>
            <a:pPr eaLnBrk="1" hangingPunct="1">
              <a:spcBef>
                <a:spcPct val="0"/>
              </a:spcBef>
            </a:pPr>
            <a:r>
              <a:rPr lang="en-US" altLang="en-US" dirty="0" smtClean="0">
                <a:latin typeface="Arial" panose="020B0604020202020204" pitchFamily="34" charset="0"/>
                <a:cs typeface="Arial" panose="020B0604020202020204" pitchFamily="34" charset="0"/>
              </a:rPr>
              <a:t>-The strength of the extended family support </a:t>
            </a:r>
          </a:p>
          <a:p>
            <a:pPr eaLnBrk="1" hangingPunct="1">
              <a:spcBef>
                <a:spcPct val="0"/>
              </a:spcBef>
            </a:pPr>
            <a:r>
              <a:rPr lang="en-US" altLang="en-US" dirty="0" smtClean="0">
                <a:latin typeface="Arial" panose="020B0604020202020204" pitchFamily="34" charset="0"/>
                <a:cs typeface="Arial" panose="020B0604020202020204" pitchFamily="34" charset="0"/>
              </a:rPr>
              <a:t>-Flexible family roles</a:t>
            </a:r>
          </a:p>
          <a:p>
            <a:pPr eaLnBrk="1" hangingPunct="1">
              <a:spcBef>
                <a:spcPct val="0"/>
              </a:spcBef>
            </a:pPr>
            <a:endParaRPr lang="en-US" altLang="en-US" b="1" dirty="0" smtClean="0">
              <a:latin typeface="Arial" panose="020B0604020202020204" pitchFamily="34" charset="0"/>
              <a:cs typeface="Arial" panose="020B0604020202020204" pitchFamily="34" charset="0"/>
            </a:endParaRPr>
          </a:p>
          <a:p>
            <a:pPr eaLnBrk="1" hangingPunct="1">
              <a:spcBef>
                <a:spcPct val="0"/>
              </a:spcBef>
            </a:pPr>
            <a:r>
              <a:rPr lang="en-US" altLang="en-US" b="1" dirty="0" smtClean="0">
                <a:latin typeface="Arial" panose="020B0604020202020204" pitchFamily="34" charset="0"/>
                <a:cs typeface="Arial" panose="020B0604020202020204" pitchFamily="34" charset="0"/>
              </a:rPr>
              <a:t>(CLICK MOUSE)</a:t>
            </a:r>
          </a:p>
          <a:p>
            <a:endParaRPr lang="en-US" dirty="0"/>
          </a:p>
        </p:txBody>
      </p:sp>
      <p:sp>
        <p:nvSpPr>
          <p:cNvPr id="5" name="Slide Number Placeholder 4"/>
          <p:cNvSpPr>
            <a:spLocks noGrp="1"/>
          </p:cNvSpPr>
          <p:nvPr>
            <p:ph type="sldNum" sz="quarter" idx="10"/>
          </p:nvPr>
        </p:nvSpPr>
        <p:spPr/>
        <p:txBody>
          <a:bodyPr/>
          <a:lstStyle/>
          <a:p>
            <a:fld id="{FC4C9593-C317-445E-8EA1-13B264B0B555}" type="slidenum">
              <a:rPr lang="en-US" smtClean="0">
                <a:latin typeface="Arial" panose="020B0604020202020204" pitchFamily="34" charset="0"/>
                <a:cs typeface="Arial" panose="020B0604020202020204" pitchFamily="34" charset="0"/>
              </a:rPr>
              <a:t>5</a:t>
            </a:fld>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2162526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ln>
            <a:solidFill>
              <a:schemeClr val="tx2"/>
            </a:solidFill>
          </a:ln>
        </p:spPr>
        <p:txBody>
          <a:bodyPr/>
          <a:lstStyle/>
          <a:p>
            <a:pPr eaLnBrk="1" hangingPunct="1">
              <a:spcBef>
                <a:spcPct val="0"/>
              </a:spcBef>
            </a:pPr>
            <a:r>
              <a:rPr lang="en-US" altLang="en-US" sz="1400" dirty="0" smtClean="0">
                <a:latin typeface="Arial" panose="020B0604020202020204" pitchFamily="34" charset="0"/>
                <a:cs typeface="Arial" panose="020B0604020202020204" pitchFamily="34" charset="0"/>
              </a:rPr>
              <a:t>What we can appreciate about African American families is that they are unique. They don’t look alike. No matter what your family arrangement is, everyone - mothers, grandparents, and fathers are all important people when it comes to raising African American children.</a:t>
            </a:r>
          </a:p>
          <a:p>
            <a:pPr eaLnBrk="1" hangingPunct="1">
              <a:spcBef>
                <a:spcPct val="0"/>
              </a:spcBef>
            </a:pPr>
            <a:endParaRPr lang="en-US" altLang="en-US" sz="1400" dirty="0" smtClean="0">
              <a:latin typeface="Arial" panose="020B0604020202020204" pitchFamily="34" charset="0"/>
              <a:cs typeface="Arial" panose="020B0604020202020204" pitchFamily="34" charset="0"/>
            </a:endParaRPr>
          </a:p>
          <a:p>
            <a:pPr eaLnBrk="1" hangingPunct="1">
              <a:spcBef>
                <a:spcPct val="0"/>
              </a:spcBef>
            </a:pPr>
            <a:r>
              <a:rPr lang="en-US" altLang="en-US" sz="1400" dirty="0" smtClean="0">
                <a:latin typeface="Arial" panose="020B0604020202020204" pitchFamily="34" charset="0"/>
                <a:cs typeface="Arial" panose="020B0604020202020204" pitchFamily="34" charset="0"/>
              </a:rPr>
              <a:t>What are some questions or comments that come to mind when you think about your family?</a:t>
            </a:r>
          </a:p>
          <a:p>
            <a:pPr eaLnBrk="1" hangingPunct="1">
              <a:spcBef>
                <a:spcPct val="0"/>
              </a:spcBef>
            </a:pPr>
            <a:endParaRPr lang="en-US" altLang="en-US" sz="1400" b="1" dirty="0" smtClean="0">
              <a:latin typeface="Arial" panose="020B0604020202020204" pitchFamily="34" charset="0"/>
              <a:cs typeface="Arial" panose="020B0604020202020204" pitchFamily="34" charset="0"/>
            </a:endParaRPr>
          </a:p>
          <a:p>
            <a:pPr eaLnBrk="1" hangingPunct="1">
              <a:spcBef>
                <a:spcPct val="0"/>
              </a:spcBef>
            </a:pPr>
            <a:endParaRPr lang="en-US" altLang="en-US" sz="1400" b="1" dirty="0" smtClean="0">
              <a:latin typeface="Arial" panose="020B0604020202020204" pitchFamily="34" charset="0"/>
              <a:cs typeface="Arial" panose="020B0604020202020204" pitchFamily="34" charset="0"/>
            </a:endParaRPr>
          </a:p>
          <a:p>
            <a:pPr eaLnBrk="1" hangingPunct="1">
              <a:spcBef>
                <a:spcPct val="0"/>
              </a:spcBef>
            </a:pPr>
            <a:r>
              <a:rPr lang="en-US" altLang="en-US" sz="1400" b="1" dirty="0" smtClean="0">
                <a:latin typeface="Arial" panose="020B0604020202020204" pitchFamily="34" charset="0"/>
                <a:cs typeface="Arial" panose="020B0604020202020204" pitchFamily="34" charset="0"/>
              </a:rPr>
              <a:t>(END OF PRESENTATION)</a:t>
            </a:r>
          </a:p>
          <a:p>
            <a:endParaRPr lang="en-US" dirty="0"/>
          </a:p>
        </p:txBody>
      </p:sp>
      <p:sp>
        <p:nvSpPr>
          <p:cNvPr id="5" name="Slide Number Placeholder 4"/>
          <p:cNvSpPr>
            <a:spLocks noGrp="1"/>
          </p:cNvSpPr>
          <p:nvPr>
            <p:ph type="sldNum" sz="quarter" idx="10"/>
          </p:nvPr>
        </p:nvSpPr>
        <p:spPr/>
        <p:txBody>
          <a:bodyPr/>
          <a:lstStyle/>
          <a:p>
            <a:fld id="{FC4C9593-C317-445E-8EA1-13B264B0B555}" type="slidenum">
              <a:rPr lang="en-US" smtClean="0">
                <a:latin typeface="Arial" panose="020B0604020202020204" pitchFamily="34" charset="0"/>
                <a:cs typeface="Arial" panose="020B0604020202020204" pitchFamily="34" charset="0"/>
              </a:rPr>
              <a:t>6</a:t>
            </a:fld>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4252906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3B034DA-CBE1-47BA-9AD0-24353AA8A4FD}" type="datetime1">
              <a:rPr lang="en-US" smtClean="0"/>
              <a:t>3/24/2022</a:t>
            </a:fld>
            <a:endParaRPr lang="en-US"/>
          </a:p>
        </p:txBody>
      </p:sp>
      <p:sp>
        <p:nvSpPr>
          <p:cNvPr id="5" name="Footer Placeholder 4"/>
          <p:cNvSpPr>
            <a:spLocks noGrp="1"/>
          </p:cNvSpPr>
          <p:nvPr>
            <p:ph type="ftr" sz="quarter" idx="11"/>
          </p:nvPr>
        </p:nvSpPr>
        <p:spPr/>
        <p:txBody>
          <a:bodyPr/>
          <a:lstStyle/>
          <a:p>
            <a:r>
              <a:rPr lang="en-US" smtClean="0"/>
              <a:t>© 2022 The Regents of the University of Michigan</a:t>
            </a:r>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90119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6FAAF72-6C26-4D9B-8CB3-78BF6A572F13}" type="datetime1">
              <a:rPr lang="en-US" smtClean="0"/>
              <a:t>3/24/2022</a:t>
            </a:fld>
            <a:endParaRPr lang="en-US"/>
          </a:p>
        </p:txBody>
      </p:sp>
      <p:sp>
        <p:nvSpPr>
          <p:cNvPr id="5" name="Footer Placeholder 4"/>
          <p:cNvSpPr>
            <a:spLocks noGrp="1"/>
          </p:cNvSpPr>
          <p:nvPr>
            <p:ph type="ftr" sz="quarter" idx="11"/>
          </p:nvPr>
        </p:nvSpPr>
        <p:spPr/>
        <p:txBody>
          <a:bodyPr/>
          <a:lstStyle/>
          <a:p>
            <a:r>
              <a:rPr lang="en-US" smtClean="0"/>
              <a:t>© 2022 The Regents of the University of Michigan</a:t>
            </a:r>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05642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01461C-BCC1-4A5A-9840-79C6028D8874}" type="datetime1">
              <a:rPr lang="en-US" smtClean="0"/>
              <a:t>3/24/2022</a:t>
            </a:fld>
            <a:endParaRPr lang="en-US"/>
          </a:p>
        </p:txBody>
      </p:sp>
      <p:sp>
        <p:nvSpPr>
          <p:cNvPr id="5" name="Footer Placeholder 4"/>
          <p:cNvSpPr>
            <a:spLocks noGrp="1"/>
          </p:cNvSpPr>
          <p:nvPr>
            <p:ph type="ftr" sz="quarter" idx="11"/>
          </p:nvPr>
        </p:nvSpPr>
        <p:spPr/>
        <p:txBody>
          <a:bodyPr/>
          <a:lstStyle/>
          <a:p>
            <a:r>
              <a:rPr lang="en-US" smtClean="0"/>
              <a:t>© 2022 The Regents of the University of Michigan</a:t>
            </a:r>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Tree>
    <p:extLst>
      <p:ext uri="{BB962C8B-B14F-4D97-AF65-F5344CB8AC3E}">
        <p14:creationId xmlns:p14="http://schemas.microsoft.com/office/powerpoint/2010/main" val="2038001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DDA1389-59A2-4253-933E-B2BFFE083E22}" type="datetime1">
              <a:rPr lang="en-US" smtClean="0"/>
              <a:t>3/24/2022</a:t>
            </a:fld>
            <a:endParaRPr lang="en-US"/>
          </a:p>
        </p:txBody>
      </p:sp>
      <p:sp>
        <p:nvSpPr>
          <p:cNvPr id="5" name="Footer Placeholder 4"/>
          <p:cNvSpPr>
            <a:spLocks noGrp="1"/>
          </p:cNvSpPr>
          <p:nvPr>
            <p:ph type="ftr" sz="quarter" idx="11"/>
          </p:nvPr>
        </p:nvSpPr>
        <p:spPr/>
        <p:txBody>
          <a:bodyPr/>
          <a:lstStyle/>
          <a:p>
            <a:r>
              <a:rPr lang="en-US" smtClean="0"/>
              <a:t>© 2022 The Regents of the University of Michigan</a:t>
            </a:r>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Content Placeholder 2"/>
          <p:cNvSpPr>
            <a:spLocks noGrp="1"/>
          </p:cNvSpPr>
          <p:nvPr>
            <p:ph idx="1"/>
          </p:nvPr>
        </p:nvSpPr>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28072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B156A1D-96AD-45A2-B1BB-F27BF3E1A399}" type="datetime1">
              <a:rPr lang="en-US" smtClean="0"/>
              <a:t>3/24/2022</a:t>
            </a:fld>
            <a:endParaRPr lang="en-US"/>
          </a:p>
        </p:txBody>
      </p:sp>
      <p:sp>
        <p:nvSpPr>
          <p:cNvPr id="5" name="Footer Placeholder 4"/>
          <p:cNvSpPr>
            <a:spLocks noGrp="1"/>
          </p:cNvSpPr>
          <p:nvPr>
            <p:ph type="ftr" sz="quarter" idx="11"/>
          </p:nvPr>
        </p:nvSpPr>
        <p:spPr/>
        <p:txBody>
          <a:bodyPr/>
          <a:lstStyle/>
          <a:p>
            <a:r>
              <a:rPr lang="en-US" smtClean="0"/>
              <a:t>© 2022 The Regents of the University of Michigan</a:t>
            </a:r>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Tree>
    <p:extLst>
      <p:ext uri="{BB962C8B-B14F-4D97-AF65-F5344CB8AC3E}">
        <p14:creationId xmlns:p14="http://schemas.microsoft.com/office/powerpoint/2010/main" val="2146138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392E0DD-AB33-4501-B79A-C32125848731}" type="datetime1">
              <a:rPr lang="en-US" smtClean="0"/>
              <a:t>3/24/2022</a:t>
            </a:fld>
            <a:endParaRPr lang="en-US"/>
          </a:p>
        </p:txBody>
      </p:sp>
      <p:sp>
        <p:nvSpPr>
          <p:cNvPr id="6" name="Footer Placeholder 5"/>
          <p:cNvSpPr>
            <a:spLocks noGrp="1"/>
          </p:cNvSpPr>
          <p:nvPr>
            <p:ph type="ftr" sz="quarter" idx="11"/>
          </p:nvPr>
        </p:nvSpPr>
        <p:spPr/>
        <p:txBody>
          <a:bodyPr/>
          <a:lstStyle/>
          <a:p>
            <a:r>
              <a:rPr lang="en-US" smtClean="0"/>
              <a:t>© 2022 The Regents of the University of Michigan</a:t>
            </a:r>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0158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D4FFC29B-FF60-4227-A076-436FF8F39568}" type="datetime1">
              <a:rPr lang="en-US" smtClean="0"/>
              <a:t>3/24/2022</a:t>
            </a:fld>
            <a:endParaRPr lang="en-US"/>
          </a:p>
        </p:txBody>
      </p:sp>
      <p:sp>
        <p:nvSpPr>
          <p:cNvPr id="8" name="Footer Placeholder 7"/>
          <p:cNvSpPr>
            <a:spLocks noGrp="1"/>
          </p:cNvSpPr>
          <p:nvPr>
            <p:ph type="ftr" sz="quarter" idx="11"/>
          </p:nvPr>
        </p:nvSpPr>
        <p:spPr/>
        <p:txBody>
          <a:bodyPr/>
          <a:lstStyle/>
          <a:p>
            <a:r>
              <a:rPr lang="en-US" smtClean="0"/>
              <a:t>© 2022 The Regents of the University of Michigan</a:t>
            </a:r>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Tree>
    <p:extLst>
      <p:ext uri="{BB962C8B-B14F-4D97-AF65-F5344CB8AC3E}">
        <p14:creationId xmlns:p14="http://schemas.microsoft.com/office/powerpoint/2010/main" val="621102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AFF5605-C2F8-4A59-8F2E-678B571F3E70}" type="datetime1">
              <a:rPr lang="en-US" smtClean="0"/>
              <a:t>3/24/2022</a:t>
            </a:fld>
            <a:endParaRPr lang="en-US"/>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0441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AE0A0-67F7-42C3-9842-E33F669AC5E6}" type="datetime1">
              <a:rPr lang="en-US" smtClean="0"/>
              <a:t>3/24/2022</a:t>
            </a:fld>
            <a:endParaRPr lang="en-US"/>
          </a:p>
        </p:txBody>
      </p:sp>
      <p:sp>
        <p:nvSpPr>
          <p:cNvPr id="3" name="Footer Placeholder 2"/>
          <p:cNvSpPr>
            <a:spLocks noGrp="1"/>
          </p:cNvSpPr>
          <p:nvPr>
            <p:ph type="ftr" sz="quarter" idx="11"/>
          </p:nvPr>
        </p:nvSpPr>
        <p:spPr/>
        <p:txBody>
          <a:bodyPr/>
          <a:lstStyle/>
          <a:p>
            <a:r>
              <a:rPr lang="en-US" smtClean="0"/>
              <a:t>© 2022 The Regents of the University of Michigan</a:t>
            </a:r>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39484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9D72B09-A313-4D1C-A9AB-50515FBBF504}" type="datetime1">
              <a:rPr lang="en-US" smtClean="0"/>
              <a:t>3/24/2022</a:t>
            </a:fld>
            <a:endParaRPr lang="en-US"/>
          </a:p>
        </p:txBody>
      </p:sp>
      <p:sp>
        <p:nvSpPr>
          <p:cNvPr id="6" name="Footer Placeholder 5"/>
          <p:cNvSpPr>
            <a:spLocks noGrp="1"/>
          </p:cNvSpPr>
          <p:nvPr>
            <p:ph type="ftr" sz="quarter" idx="11"/>
          </p:nvPr>
        </p:nvSpPr>
        <p:spPr/>
        <p:txBody>
          <a:bodyPr/>
          <a:lstStyle/>
          <a:p>
            <a:r>
              <a:rPr lang="en-US" smtClean="0"/>
              <a:t>© 2022 The Regents of the University of Michigan</a:t>
            </a:r>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Tree>
    <p:extLst>
      <p:ext uri="{BB962C8B-B14F-4D97-AF65-F5344CB8AC3E}">
        <p14:creationId xmlns:p14="http://schemas.microsoft.com/office/powerpoint/2010/main" val="337857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720AE9B-DF9C-4822-8068-4D30C11F5087}" type="datetime1">
              <a:rPr lang="en-US" smtClean="0"/>
              <a:t>3/24/2022</a:t>
            </a:fld>
            <a:endParaRPr lang="en-US"/>
          </a:p>
        </p:txBody>
      </p:sp>
      <p:sp>
        <p:nvSpPr>
          <p:cNvPr id="9" name="Slide Number Placeholder 8"/>
          <p:cNvSpPr>
            <a:spLocks noGrp="1"/>
          </p:cNvSpPr>
          <p:nvPr>
            <p:ph type="sldNum" sz="quarter" idx="11"/>
          </p:nvPr>
        </p:nvSpPr>
        <p:spPr/>
        <p:txBody>
          <a:bodyPr/>
          <a:lstStyle/>
          <a:p>
            <a:fld id="{401CF334-2D5C-4859-84A6-CA7E6E43FAEB}" type="slidenum">
              <a:rPr lang="en-US" smtClean="0"/>
              <a:t>‹#›</a:t>
            </a:fld>
            <a:endParaRPr lang="en-US"/>
          </a:p>
        </p:txBody>
      </p:sp>
      <p:sp>
        <p:nvSpPr>
          <p:cNvPr id="10" name="Footer Placeholder 9"/>
          <p:cNvSpPr>
            <a:spLocks noGrp="1"/>
          </p:cNvSpPr>
          <p:nvPr>
            <p:ph type="ftr" sz="quarter" idx="12"/>
          </p:nvPr>
        </p:nvSpPr>
        <p:spPr/>
        <p:txBody>
          <a:bodyPr/>
          <a:lstStyle/>
          <a:p>
            <a:r>
              <a:rPr lang="en-US" smtClean="0"/>
              <a:t>© 2022 The Regents of the University of Michigan</a:t>
            </a:r>
            <a:endParaRPr lang="en-US"/>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445850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3">
        <a:schemeClr val="bg2"/>
      </p:bgRef>
    </p:bg>
    <p:spTree>
      <p:nvGrpSpPr>
        <p:cNvPr id="1" name=""/>
        <p:cNvGrpSpPr/>
        <p:nvPr/>
      </p:nvGrpSpPr>
      <p:grpSpPr>
        <a:xfrm>
          <a:off x="0" y="0"/>
          <a:ext cx="0" cy="0"/>
          <a:chOff x="0" y="0"/>
          <a:chExt cx="0" cy="0"/>
        </a:xfrm>
      </p:grpSpPr>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1"/>
              </a:solidFill>
            </a:endParaRPr>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1"/>
              </a:solidFill>
            </a:endParaRPr>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chemeClr val="bg1"/>
                </a:solidFill>
              </a:defRPr>
            </a:lvl1pPr>
          </a:lstStyle>
          <a:p>
            <a:fld id="{401CF334-2D5C-4859-84A6-CA7E6E43FAEB}" type="slidenum">
              <a:rPr lang="en-US" smtClean="0"/>
              <a:pPr/>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1"/>
                </a:solidFill>
              </a:defRPr>
            </a:lvl1pPr>
          </a:lstStyle>
          <a:p>
            <a:r>
              <a:rPr lang="en-US" smtClean="0"/>
              <a:t>© 2022 The Regents of the University of Michigan</a:t>
            </a:r>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1"/>
                </a:solidFill>
              </a:defRPr>
            </a:lvl1pPr>
          </a:lstStyle>
          <a:p>
            <a:fld id="{E33D265E-8AC6-4DB0-B2A6-CD6D1E9C5533}" type="datetime1">
              <a:rPr lang="en-US" smtClean="0"/>
              <a:t>3/24/2022</a:t>
            </a:fld>
            <a:endParaRPr lang="en-US"/>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Tree>
    <p:extLst>
      <p:ext uri="{BB962C8B-B14F-4D97-AF65-F5344CB8AC3E}">
        <p14:creationId xmlns:p14="http://schemas.microsoft.com/office/powerpoint/2010/main" val="42196247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800" b="1" dirty="0" smtClean="0"/>
              <a:t>African American Families </a:t>
            </a:r>
            <a:endParaRPr lang="en-US" sz="2800" b="1" dirty="0"/>
          </a:p>
        </p:txBody>
      </p:sp>
      <p:sp>
        <p:nvSpPr>
          <p:cNvPr id="2" name="Title 1"/>
          <p:cNvSpPr>
            <a:spLocks noGrp="1"/>
          </p:cNvSpPr>
          <p:nvPr>
            <p:ph type="ctrTitle"/>
          </p:nvPr>
        </p:nvSpPr>
        <p:spPr/>
        <p:txBody>
          <a:bodyPr/>
          <a:lstStyle/>
          <a:p>
            <a:r>
              <a:rPr lang="en-US" dirty="0" smtClean="0"/>
              <a:t>Family Diversity</a:t>
            </a:r>
            <a:endParaRPr lang="en-US" dirty="0"/>
          </a:p>
        </p:txBody>
      </p:sp>
      <p:pic>
        <p:nvPicPr>
          <p:cNvPr id="1026" name="Picture 2" descr="Image result for black famili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3289" y="2829077"/>
            <a:ext cx="4080326" cy="2683599"/>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914400" y="5205565"/>
            <a:ext cx="10572000" cy="434974"/>
          </a:xfrm>
          <a:prstGeom prst="rect">
            <a:avLst/>
          </a:prstGeom>
        </p:spPr>
        <p:txBody>
          <a:bodyPr vert="horz" lIns="91440" tIns="45720" rIns="91440" bIns="45720" rtlCol="0" anchor="t">
            <a:norm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accent1"/>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r>
              <a:rPr lang="en-US" b="1" dirty="0" smtClean="0"/>
              <a:t>Fathers and Sons Program </a:t>
            </a:r>
            <a:endParaRPr lang="en-US" b="1" dirty="0"/>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1111470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490952"/>
            <a:ext cx="10160000" cy="2128345"/>
          </a:xfrm>
        </p:spPr>
        <p:txBody>
          <a:bodyPr>
            <a:normAutofit/>
          </a:bodyPr>
          <a:lstStyle/>
          <a:p>
            <a:pPr algn="ctr"/>
            <a:endParaRPr lang="en-US" sz="3200" b="1" dirty="0" smtClean="0"/>
          </a:p>
          <a:p>
            <a:pPr marL="114300" indent="0" algn="ctr">
              <a:buNone/>
            </a:pPr>
            <a:r>
              <a:rPr lang="en-US" sz="3200" b="1" dirty="0" smtClean="0"/>
              <a:t>What comes to mind when you think of African American families?</a:t>
            </a:r>
            <a:endParaRPr lang="en-US" sz="3200" b="1" dirty="0"/>
          </a:p>
        </p:txBody>
      </p:sp>
      <p:sp>
        <p:nvSpPr>
          <p:cNvPr id="3" name="Title 2"/>
          <p:cNvSpPr>
            <a:spLocks noGrp="1"/>
          </p:cNvSpPr>
          <p:nvPr>
            <p:ph type="title"/>
          </p:nvPr>
        </p:nvSpPr>
        <p:spPr/>
        <p:txBody>
          <a:bodyPr/>
          <a:lstStyle/>
          <a:p>
            <a:r>
              <a:rPr lang="en-US" dirty="0" smtClean="0"/>
              <a:t>African American Families</a:t>
            </a:r>
            <a:endParaRPr lang="en-US" dirty="0"/>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626845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Father and Sons Families </a:t>
            </a:r>
            <a:endParaRPr lang="en-US" dirty="0"/>
          </a:p>
        </p:txBody>
      </p:sp>
      <p:pic>
        <p:nvPicPr>
          <p:cNvPr id="6" name="Picture 5"/>
          <p:cNvPicPr>
            <a:picLocks noChangeAspect="1"/>
          </p:cNvPicPr>
          <p:nvPr/>
        </p:nvPicPr>
        <p:blipFill>
          <a:blip r:embed="rId3">
            <a:clrChange>
              <a:clrFrom>
                <a:srgbClr val="FFFFFF"/>
              </a:clrFrom>
              <a:clrTo>
                <a:srgbClr val="FFFFFF">
                  <a:alpha val="0"/>
                </a:srgbClr>
              </a:clrTo>
            </a:clrChange>
            <a:duotone>
              <a:prstClr val="black"/>
              <a:schemeClr val="tx2">
                <a:tint val="45000"/>
                <a:satMod val="400000"/>
              </a:schemeClr>
            </a:duotone>
            <a:extLst>
              <a:ext uri="{BEBA8EAE-BF5A-486C-A8C5-ECC9F3942E4B}">
                <a14:imgProps xmlns:a14="http://schemas.microsoft.com/office/drawing/2010/main">
                  <a14:imgLayer r:embed="rId4">
                    <a14:imgEffect>
                      <a14:artisticPaintStrokes/>
                    </a14:imgEffect>
                  </a14:imgLayer>
                </a14:imgProps>
              </a:ext>
              <a:ext uri="{28A0092B-C50C-407E-A947-70E740481C1C}">
                <a14:useLocalDpi xmlns:a14="http://schemas.microsoft.com/office/drawing/2010/main" val="0"/>
              </a:ext>
            </a:extLst>
          </a:blip>
          <a:stretch>
            <a:fillRect/>
          </a:stretch>
        </p:blipFill>
        <p:spPr>
          <a:xfrm>
            <a:off x="4574221" y="1417638"/>
            <a:ext cx="2999492" cy="4932091"/>
          </a:xfrm>
          <a:prstGeom prst="rect">
            <a:avLst/>
          </a:prstGeom>
        </p:spPr>
      </p:pic>
      <p:sp>
        <p:nvSpPr>
          <p:cNvPr id="2" name="Footer Placeholder 1"/>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1095244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African American Families </a:t>
            </a:r>
            <a:endParaRPr lang="en-US"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909381436"/>
              </p:ext>
            </p:extLst>
          </p:nvPr>
        </p:nvGraphicFramePr>
        <p:xfrm>
          <a:off x="158261" y="1600198"/>
          <a:ext cx="5791200" cy="40796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3454799466"/>
              </p:ext>
            </p:extLst>
          </p:nvPr>
        </p:nvGraphicFramePr>
        <p:xfrm>
          <a:off x="5310553" y="1600199"/>
          <a:ext cx="5644661" cy="4079631"/>
        </p:xfrm>
        <a:graphic>
          <a:graphicData uri="http://schemas.openxmlformats.org/drawingml/2006/chart">
            <c:chart xmlns:c="http://schemas.openxmlformats.org/drawingml/2006/chart" xmlns:r="http://schemas.openxmlformats.org/officeDocument/2006/relationships" r:id="rId4"/>
          </a:graphicData>
        </a:graphic>
      </p:graphicFrame>
      <p:sp>
        <p:nvSpPr>
          <p:cNvPr id="2" name="Footer Placeholder 1"/>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3776080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14300" indent="0" algn="ctr">
              <a:buNone/>
            </a:pPr>
            <a:endParaRPr lang="en-US" dirty="0" smtClean="0"/>
          </a:p>
          <a:p>
            <a:pPr marL="114300" indent="0" algn="ctr">
              <a:buNone/>
            </a:pPr>
            <a:endParaRPr lang="en-US" dirty="0"/>
          </a:p>
          <a:p>
            <a:pPr marL="114300" indent="0" algn="ctr">
              <a:buNone/>
            </a:pPr>
            <a:r>
              <a:rPr lang="en-US" sz="6600" b="1" dirty="0" smtClean="0"/>
              <a:t>CHALLENGES</a:t>
            </a:r>
          </a:p>
          <a:p>
            <a:pPr marL="114300" indent="0" algn="ctr">
              <a:buNone/>
            </a:pPr>
            <a:endParaRPr lang="en-US" dirty="0"/>
          </a:p>
          <a:p>
            <a:pPr marL="114300" indent="0" algn="ctr">
              <a:buNone/>
            </a:pPr>
            <a:r>
              <a:rPr lang="en-US" sz="9600" b="1" dirty="0" smtClean="0"/>
              <a:t>STRENGTHS</a:t>
            </a:r>
            <a:endParaRPr lang="en-US" sz="9600" b="1" dirty="0"/>
          </a:p>
        </p:txBody>
      </p:sp>
      <p:sp>
        <p:nvSpPr>
          <p:cNvPr id="3" name="Title 2"/>
          <p:cNvSpPr>
            <a:spLocks noGrp="1"/>
          </p:cNvSpPr>
          <p:nvPr>
            <p:ph type="title"/>
          </p:nvPr>
        </p:nvSpPr>
        <p:spPr/>
        <p:txBody>
          <a:bodyPr/>
          <a:lstStyle/>
          <a:p>
            <a:r>
              <a:rPr lang="en-US" dirty="0" smtClean="0"/>
              <a:t>African American Families </a:t>
            </a:r>
            <a:endParaRPr lang="en-US" dirty="0"/>
          </a:p>
        </p:txBody>
      </p:sp>
      <p:sp>
        <p:nvSpPr>
          <p:cNvPr id="4" name="Footer Placeholder 3"/>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1871956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African American Families </a:t>
            </a:r>
            <a:endParaRPr lang="en-US" dirty="0"/>
          </a:p>
        </p:txBody>
      </p:sp>
      <p:pic>
        <p:nvPicPr>
          <p:cNvPr id="4" name="Picture 2"/>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09338" y="1776048"/>
            <a:ext cx="6160524" cy="4097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 2022 The Regents of the University of Michigan</a:t>
            </a:r>
            <a:endParaRPr lang="en-US"/>
          </a:p>
        </p:txBody>
      </p:sp>
    </p:spTree>
    <p:extLst>
      <p:ext uri="{BB962C8B-B14F-4D97-AF65-F5344CB8AC3E}">
        <p14:creationId xmlns:p14="http://schemas.microsoft.com/office/powerpoint/2010/main" val="233267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ent Bill of Rights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spDef>
      <a:spPr/>
      <a:bodyPr rtlCol="0" anchor="ctr"/>
      <a:lstStyle>
        <a:defPPr algn="ctr">
          <a:defRPr dirty="0"/>
        </a:defPPr>
      </a:lstStyle>
      <a:style>
        <a:lnRef idx="3">
          <a:schemeClr val="l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Parent Bill of Rights presentation" id="{FFB8DD09-E889-436C-9890-EDCB8B87C37D}" vid="{0650B77A-9CFB-47E5-9969-37AE0A32A9A6}"/>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stantia-Franklin Gothic Book">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stantia-Franklin Gothic Book">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E507829-6D7C-4C56-8D46-9575E34331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Parent Bill of Rights presentation</Template>
  <TotalTime>0</TotalTime>
  <Words>745</Words>
  <Application>Microsoft Office PowerPoint</Application>
  <PresentationFormat>Widescreen</PresentationFormat>
  <Paragraphs>89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Franklin Gothic Book</vt:lpstr>
      <vt:lpstr>Parent Bill of Rights presentation</vt:lpstr>
      <vt:lpstr>Family Diversity</vt:lpstr>
      <vt:lpstr>African American Families</vt:lpstr>
      <vt:lpstr>Father and Sons Families </vt:lpstr>
      <vt:lpstr>African American Families </vt:lpstr>
      <vt:lpstr>African American Families </vt:lpstr>
      <vt:lpstr>African American Families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2016-09-29T19:22:42Z</dcterms:created>
  <dcterms:modified xsi:type="dcterms:W3CDTF">2022-03-24T18:24:51Z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TC034605539991</vt:lpwstr>
  </property>
</Properties>
</file>